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75"/>
  </p:notesMasterIdLst>
  <p:handoutMasterIdLst>
    <p:handoutMasterId r:id="rId76"/>
  </p:handoutMasterIdLst>
  <p:sldIdLst>
    <p:sldId id="256" r:id="rId2"/>
    <p:sldId id="381" r:id="rId3"/>
    <p:sldId id="292" r:id="rId4"/>
    <p:sldId id="288" r:id="rId5"/>
    <p:sldId id="290" r:id="rId6"/>
    <p:sldId id="291" r:id="rId7"/>
    <p:sldId id="294" r:id="rId8"/>
    <p:sldId id="297" r:id="rId9"/>
    <p:sldId id="295" r:id="rId10"/>
    <p:sldId id="296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7" r:id="rId20"/>
    <p:sldId id="308" r:id="rId21"/>
    <p:sldId id="358" r:id="rId22"/>
    <p:sldId id="359" r:id="rId23"/>
    <p:sldId id="360" r:id="rId24"/>
    <p:sldId id="361" r:id="rId25"/>
    <p:sldId id="309" r:id="rId26"/>
    <p:sldId id="310" r:id="rId27"/>
    <p:sldId id="311" r:id="rId28"/>
    <p:sldId id="312" r:id="rId29"/>
    <p:sldId id="313" r:id="rId30"/>
    <p:sldId id="314" r:id="rId31"/>
    <p:sldId id="317" r:id="rId32"/>
    <p:sldId id="315" r:id="rId33"/>
    <p:sldId id="316" r:id="rId34"/>
    <p:sldId id="318" r:id="rId35"/>
    <p:sldId id="319" r:id="rId36"/>
    <p:sldId id="320" r:id="rId37"/>
    <p:sldId id="362" r:id="rId38"/>
    <p:sldId id="363" r:id="rId39"/>
    <p:sldId id="364" r:id="rId40"/>
    <p:sldId id="382" r:id="rId41"/>
    <p:sldId id="327" r:id="rId42"/>
    <p:sldId id="328" r:id="rId43"/>
    <p:sldId id="329" r:id="rId44"/>
    <p:sldId id="330" r:id="rId45"/>
    <p:sldId id="332" r:id="rId46"/>
    <p:sldId id="334" r:id="rId47"/>
    <p:sldId id="335" r:id="rId48"/>
    <p:sldId id="336" r:id="rId49"/>
    <p:sldId id="337" r:id="rId50"/>
    <p:sldId id="338" r:id="rId51"/>
    <p:sldId id="339" r:id="rId52"/>
    <p:sldId id="366" r:id="rId53"/>
    <p:sldId id="341" r:id="rId54"/>
    <p:sldId id="342" r:id="rId55"/>
    <p:sldId id="343" r:id="rId56"/>
    <p:sldId id="344" r:id="rId57"/>
    <p:sldId id="345" r:id="rId58"/>
    <p:sldId id="346" r:id="rId59"/>
    <p:sldId id="347" r:id="rId60"/>
    <p:sldId id="348" r:id="rId61"/>
    <p:sldId id="349" r:id="rId62"/>
    <p:sldId id="368" r:id="rId63"/>
    <p:sldId id="370" r:id="rId64"/>
    <p:sldId id="369" r:id="rId65"/>
    <p:sldId id="371" r:id="rId66"/>
    <p:sldId id="372" r:id="rId67"/>
    <p:sldId id="373" r:id="rId68"/>
    <p:sldId id="378" r:id="rId69"/>
    <p:sldId id="365" r:id="rId70"/>
    <p:sldId id="377" r:id="rId71"/>
    <p:sldId id="376" r:id="rId72"/>
    <p:sldId id="379" r:id="rId73"/>
    <p:sldId id="380" r:id="rId74"/>
  </p:sldIdLst>
  <p:sldSz cx="12192000" cy="6858000"/>
  <p:notesSz cx="12192000" cy="6858000"/>
  <p:defaultTextStyle>
    <a:defPPr>
      <a:defRPr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383F297-7085-A0FF-CB83-E8FE3EDFDC66}" name="Nikola Vojičić" initials="NV" userId="S::nikola.vojicic@belit.co.rs::76be6cbb-89c0-4e0d-bc4a-c2219bfcb97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A5C0"/>
    <a:srgbClr val="FDFEFD"/>
    <a:srgbClr val="2E3844"/>
    <a:srgbClr val="2E3845"/>
    <a:srgbClr val="B3CDBA"/>
    <a:srgbClr val="D4E3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7516E1-99F9-4905-B7A0-000E4A6D23AD}" v="560" dt="2026-08-31T12:43:44.503"/>
    <p1510:client id="{C2020956-F440-CBD9-C4F1-B8A0E53611D6}" v="15" dt="2026-08-31T12:44:36.4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83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7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1" d="100"/>
          <a:sy n="111" d="100"/>
        </p:scale>
        <p:origin x="1470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microsoft.com/office/2018/10/relationships/authors" Target="author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8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50C577B-D108-87C4-B588-FA65E8EC08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ED16B3-0D52-16C2-0AA5-851B00C6CBF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CFCB5-FC6D-4AF4-8DE1-3C6BCBFDCB09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8EFA54-1194-C071-CC40-5F1570FF11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8CB2AD-AD9F-6DE2-55C4-D2955F21F9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4278B8-0535-4824-AE97-231B3B6433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88485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FF4150-F912-4C5B-B85E-F7CBD88526BD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4D2F52-DAEE-407F-BE89-F7B72CBEB0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90738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Standar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0">
            <a:extLst>
              <a:ext uri="{FF2B5EF4-FFF2-40B4-BE49-F238E27FC236}">
                <a16:creationId xmlns:a16="http://schemas.microsoft.com/office/drawing/2014/main" id="{5782CBE7-FBC4-ED4C-5D9E-2FC4BE79EE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 rot="19368098">
            <a:off x="-116531" y="100547"/>
            <a:ext cx="1169996" cy="72135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Title Slide">
    <p:bg>
      <p:bgPr>
        <a:gradFill>
          <a:gsLst>
            <a:gs pos="0">
              <a:schemeClr val="bg1">
                <a:alpha val="0"/>
              </a:schemeClr>
            </a:gs>
            <a:gs pos="100000">
              <a:schemeClr val="accent5"/>
            </a:gs>
          </a:gsLst>
          <a:lin ang="21594000" scaled="0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637020" y="1726912"/>
            <a:ext cx="3722688" cy="35127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 b="1">
                <a:solidFill>
                  <a:srgbClr val="69A254"/>
                </a:solidFill>
                <a:latin typeface="Montserrat"/>
              </a:rPr>
              <a:t>Organisation Name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637020" y="2105603"/>
            <a:ext cx="3722688" cy="351270"/>
          </a:xfrm>
          <a:prstGeom prst="rect">
            <a:avLst/>
          </a:prstGeom>
        </p:spPr>
        <p:txBody>
          <a:bodyPr/>
          <a:lstStyle>
            <a:lvl1pPr>
              <a:defRPr sz="1600" b="1"/>
            </a:lvl1pPr>
          </a:lstStyle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defRPr/>
            </a:pPr>
            <a:r>
              <a:rPr lang="en-GB" sz="1400" b="0">
                <a:solidFill>
                  <a:srgbClr val="005160"/>
                </a:solidFill>
                <a:latin typeface="Montserrat"/>
              </a:rPr>
              <a:t>Presenter Name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3205307" y="1105117"/>
            <a:ext cx="8377238" cy="587375"/>
          </a:xfrm>
          <a:prstGeom prst="rect">
            <a:avLst/>
          </a:prstGeom>
        </p:spPr>
        <p:txBody>
          <a:bodyPr/>
          <a:lstStyle>
            <a:lvl1pPr>
              <a:defRPr lang="en-GB" sz="4000" b="1">
                <a:solidFill>
                  <a:schemeClr val="accent1"/>
                </a:solidFill>
                <a:latin typeface="Montserrat"/>
                <a:ea typeface="+mj-ea"/>
                <a:cs typeface="+mj-cs"/>
              </a:defRPr>
            </a:lvl1pPr>
          </a:lstStyle>
          <a:p>
            <a:pPr marR="0" lvl="0" algn="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GB"/>
              <a:t>Insert Title</a:t>
            </a:r>
            <a:endParaRPr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5726257" y="1829378"/>
            <a:ext cx="5856288" cy="1098550"/>
          </a:xfrm>
          <a:prstGeom prst="rect">
            <a:avLst/>
          </a:prstGeom>
        </p:spPr>
        <p:txBody>
          <a:bodyPr/>
          <a:lstStyle>
            <a:lvl1pPr>
              <a:defRPr sz="2000" b="1">
                <a:solidFill>
                  <a:schemeClr val="bg2"/>
                </a:solidFill>
                <a:latin typeface="Montserrat SemiBold"/>
              </a:defRPr>
            </a:lvl1pPr>
            <a:lvl5pPr>
              <a:defRPr lang="en-GB"/>
            </a:lvl5pPr>
          </a:lstStyle>
          <a:p>
            <a:pPr lvl="0" algn="r">
              <a:defRPr/>
            </a:pPr>
            <a:r>
              <a:rPr lang="en-GB"/>
              <a:t>Insert Meeting Place &amp; Date  </a:t>
            </a:r>
            <a:endParaRPr/>
          </a:p>
          <a:p>
            <a:pPr lvl="4"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28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bg1">
                <a:alpha val="0"/>
              </a:schemeClr>
            </a:gs>
            <a:gs pos="100000">
              <a:schemeClr val="accent5"/>
            </a:gs>
          </a:gsLst>
          <a:lin ang="21594000" scaled="0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sldNum="0"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lang="en-US" sz="3200" b="1" i="0" u="none" strike="noStrike">
          <a:solidFill>
            <a:schemeClr val="accent1"/>
          </a:solidFill>
          <a:latin typeface="Montserrat"/>
          <a:ea typeface="+mj-ea"/>
          <a:cs typeface="+mj-cs"/>
        </a:defRPr>
      </a:lvl1pPr>
    </p:titleStyle>
    <p:bodyStyle>
      <a:lvl1pPr marL="0" indent="0" algn="l" defTabSz="914400">
        <a:lnSpc>
          <a:spcPct val="90000"/>
        </a:lnSpc>
        <a:spcBef>
          <a:spcPts val="1000"/>
        </a:spcBef>
        <a:buFont typeface="Arial"/>
        <a:buNone/>
        <a:defRPr lang="en-US" sz="1600" b="0" i="0" u="none" strike="noStrike">
          <a:solidFill>
            <a:schemeClr val="tx1"/>
          </a:solidFill>
          <a:latin typeface="Montserrat Light"/>
          <a:ea typeface="+mn-ea"/>
          <a:cs typeface="+mn-cs"/>
        </a:defRPr>
      </a:lvl1pPr>
      <a:lvl2pPr marL="457200" indent="0" algn="l" defTabSz="914400">
        <a:lnSpc>
          <a:spcPct val="90000"/>
        </a:lnSpc>
        <a:spcBef>
          <a:spcPts val="500"/>
        </a:spcBef>
        <a:buFont typeface="Arial"/>
        <a:buNone/>
        <a:defRPr sz="2400">
          <a:solidFill>
            <a:schemeClr val="tx1"/>
          </a:solidFill>
          <a:latin typeface="Montserrat"/>
          <a:ea typeface="+mn-ea"/>
          <a:cs typeface="+mn-cs"/>
        </a:defRPr>
      </a:lvl2pPr>
      <a:lvl3pPr marL="914400" indent="0" algn="l" defTabSz="914400">
        <a:lnSpc>
          <a:spcPct val="90000"/>
        </a:lnSpc>
        <a:spcBef>
          <a:spcPts val="500"/>
        </a:spcBef>
        <a:buFont typeface="Arial"/>
        <a:buNone/>
        <a:defRPr sz="2000">
          <a:solidFill>
            <a:schemeClr val="tx1"/>
          </a:solidFill>
          <a:latin typeface="Montserrat"/>
          <a:ea typeface="+mn-ea"/>
          <a:cs typeface="+mn-cs"/>
        </a:defRPr>
      </a:lvl3pPr>
      <a:lvl4pPr marL="1371600" indent="0" algn="l" defTabSz="914400">
        <a:lnSpc>
          <a:spcPct val="90000"/>
        </a:lnSpc>
        <a:spcBef>
          <a:spcPts val="500"/>
        </a:spcBef>
        <a:buFont typeface="Arial"/>
        <a:buNone/>
        <a:defRPr sz="1800">
          <a:solidFill>
            <a:schemeClr val="tx1"/>
          </a:solidFill>
          <a:latin typeface="Montserrat"/>
          <a:ea typeface="+mn-ea"/>
          <a:cs typeface="+mn-cs"/>
        </a:defRPr>
      </a:lvl4pPr>
      <a:lvl5pPr marL="1828800" indent="0" algn="l" defTabSz="914400">
        <a:lnSpc>
          <a:spcPct val="90000"/>
        </a:lnSpc>
        <a:spcBef>
          <a:spcPts val="500"/>
        </a:spcBef>
        <a:buFont typeface="Arial"/>
        <a:buNone/>
        <a:defRPr sz="1800">
          <a:solidFill>
            <a:schemeClr val="tx1"/>
          </a:solidFill>
          <a:latin typeface="Montserra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 bwMode="auto">
          <a:xfrm>
            <a:off x="0" y="2588892"/>
            <a:ext cx="12192000" cy="587375"/>
          </a:xfrm>
        </p:spPr>
        <p:txBody>
          <a:bodyPr/>
          <a:lstStyle/>
          <a:p>
            <a:pPr algn="ctr">
              <a:spcBef>
                <a:spcPts val="0"/>
              </a:spcBef>
              <a:buFontTx/>
              <a:defRPr/>
            </a:pPr>
            <a:r>
              <a:rPr lang="en-GB" dirty="0"/>
              <a:t>Platform Dialogical Demo</a:t>
            </a:r>
          </a:p>
        </p:txBody>
      </p:sp>
      <p:pic>
        <p:nvPicPr>
          <p:cNvPr id="18" name="Picture 17" descr="Eriac">
            <a:extLst>
              <a:ext uri="{FF2B5EF4-FFF2-40B4-BE49-F238E27FC236}">
                <a16:creationId xmlns:a16="http://schemas.microsoft.com/office/drawing/2014/main" id="{82F3FBCF-CABC-AFB4-EC0E-9662B48231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404" b="14433"/>
          <a:stretch>
            <a:fillRect/>
          </a:stretch>
        </p:blipFill>
        <p:spPr>
          <a:xfrm>
            <a:off x="4512089" y="5864643"/>
            <a:ext cx="3167819" cy="914400"/>
          </a:xfrm>
          <a:prstGeom prst="rect">
            <a:avLst/>
          </a:prstGeom>
        </p:spPr>
      </p:pic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8C9AE026-F26B-7BA3-81B8-E9D588A0D137}"/>
              </a:ext>
            </a:extLst>
          </p:cNvPr>
          <p:cNvSpPr txBox="1">
            <a:spLocks/>
          </p:cNvSpPr>
          <p:nvPr/>
        </p:nvSpPr>
        <p:spPr bwMode="auto">
          <a:xfrm>
            <a:off x="9174481" y="6321843"/>
            <a:ext cx="2479040" cy="312059"/>
          </a:xfrm>
          <a:prstGeom prst="rect">
            <a:avLst/>
          </a:prstGeom>
        </p:spPr>
        <p:txBody>
          <a:bodyPr/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lang="en-US" sz="2000" b="1" i="0" u="none" strike="noStrike">
                <a:solidFill>
                  <a:schemeClr val="bg2"/>
                </a:solidFill>
                <a:latin typeface="Montserrat SemiBold"/>
                <a:ea typeface="+mn-ea"/>
                <a:cs typeface="+mn-c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>
                <a:solidFill>
                  <a:schemeClr val="tx1"/>
                </a:solidFill>
                <a:latin typeface="Montserrat"/>
                <a:ea typeface="+mn-ea"/>
                <a:cs typeface="+mn-c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Montserrat"/>
                <a:ea typeface="+mn-ea"/>
                <a:cs typeface="+mn-c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Montserrat"/>
                <a:ea typeface="+mn-ea"/>
                <a:cs typeface="+mn-c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lang="en-GB" sz="1800">
                <a:solidFill>
                  <a:schemeClr val="tx1"/>
                </a:solidFill>
                <a:latin typeface="Montserra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Light" panose="00000400000000000000" pitchFamily="2" charset="0"/>
              </a:rPr>
              <a:t>© 2022 by FishEUTrust</a:t>
            </a:r>
          </a:p>
        </p:txBody>
      </p:sp>
      <p:pic>
        <p:nvPicPr>
          <p:cNvPr id="21" name="Рисунок 12">
            <a:extLst>
              <a:ext uri="{FF2B5EF4-FFF2-40B4-BE49-F238E27FC236}">
                <a16:creationId xmlns:a16="http://schemas.microsoft.com/office/drawing/2014/main" id="{B2D4393F-273F-63DD-198A-9C6796E83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685854" y="164954"/>
            <a:ext cx="2820279" cy="173881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BE398-04F6-B9EC-9E0E-2C3426FD1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E01AACB2-02B1-53F2-41DC-299684E9E6D1}"/>
              </a:ext>
            </a:extLst>
          </p:cNvPr>
          <p:cNvSpPr txBox="1"/>
          <p:nvPr/>
        </p:nvSpPr>
        <p:spPr>
          <a:xfrm>
            <a:off x="762001" y="688825"/>
            <a:ext cx="10667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We want to represent </a:t>
            </a:r>
            <a:r>
              <a:rPr lang="en-GB" b="1" dirty="0">
                <a:solidFill>
                  <a:schemeClr val="tx2"/>
                </a:solidFill>
              </a:rPr>
              <a:t>sea bream</a:t>
            </a:r>
            <a:r>
              <a:rPr lang="en-GB" dirty="0">
                <a:solidFill>
                  <a:schemeClr val="tx2"/>
                </a:solidFill>
              </a:rPr>
              <a:t> breeding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dirty="0">
                <a:solidFill>
                  <a:schemeClr val="tx2"/>
                </a:solidFill>
              </a:rPr>
              <a:t>process in the platform starting from </a:t>
            </a:r>
            <a:r>
              <a:rPr lang="en-GB" b="1" dirty="0">
                <a:solidFill>
                  <a:schemeClr val="tx2"/>
                </a:solidFill>
              </a:rPr>
              <a:t>eggs</a:t>
            </a:r>
            <a:r>
              <a:rPr lang="en-GB" dirty="0">
                <a:solidFill>
                  <a:schemeClr val="tx2"/>
                </a:solidFill>
              </a:rPr>
              <a:t>.</a:t>
            </a:r>
            <a:endParaRPr lang="en-GB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13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08A60-013F-42F5-C500-2437AAD97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2C5CE7-BCA7-50AA-20F5-10127DE70B8A}"/>
              </a:ext>
            </a:extLst>
          </p:cNvPr>
          <p:cNvSpPr txBox="1"/>
          <p:nvPr/>
        </p:nvSpPr>
        <p:spPr>
          <a:xfrm>
            <a:off x="762002" y="1058157"/>
            <a:ext cx="10667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Add </a:t>
            </a:r>
            <a:r>
              <a:rPr lang="en-GB" b="1" dirty="0">
                <a:solidFill>
                  <a:srgbClr val="C00000"/>
                </a:solidFill>
              </a:rPr>
              <a:t>batch</a:t>
            </a:r>
            <a:r>
              <a:rPr lang="en-GB" dirty="0">
                <a:solidFill>
                  <a:srgbClr val="C00000"/>
                </a:solidFill>
              </a:rPr>
              <a:t> with </a:t>
            </a:r>
            <a:r>
              <a:rPr lang="en-GB" b="1" dirty="0">
                <a:solidFill>
                  <a:srgbClr val="C00000"/>
                </a:solidFill>
              </a:rPr>
              <a:t>content type</a:t>
            </a:r>
            <a:r>
              <a:rPr lang="en-GB" dirty="0">
                <a:solidFill>
                  <a:srgbClr val="C00000"/>
                </a:solidFill>
              </a:rPr>
              <a:t> ”Sea bream, egg”.</a:t>
            </a:r>
            <a:endParaRPr lang="en-GB" b="1" dirty="0">
              <a:solidFill>
                <a:srgbClr val="C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05C2F5-6A17-593E-315B-BEB7806BC9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622"/>
          <a:stretch>
            <a:fillRect/>
          </a:stretch>
        </p:blipFill>
        <p:spPr>
          <a:xfrm>
            <a:off x="946148" y="1796821"/>
            <a:ext cx="10299703" cy="4741686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19FFBC-B118-11AD-9EE3-10FB7927AC3A}"/>
              </a:ext>
            </a:extLst>
          </p:cNvPr>
          <p:cNvSpPr txBox="1"/>
          <p:nvPr/>
        </p:nvSpPr>
        <p:spPr>
          <a:xfrm>
            <a:off x="762001" y="688825"/>
            <a:ext cx="10667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We want to represent </a:t>
            </a:r>
            <a:r>
              <a:rPr lang="en-GB" b="1" dirty="0">
                <a:solidFill>
                  <a:schemeClr val="tx2"/>
                </a:solidFill>
              </a:rPr>
              <a:t>sea bream</a:t>
            </a:r>
            <a:r>
              <a:rPr lang="en-GB" dirty="0">
                <a:solidFill>
                  <a:schemeClr val="tx2"/>
                </a:solidFill>
              </a:rPr>
              <a:t> breeding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dirty="0">
                <a:solidFill>
                  <a:schemeClr val="tx2"/>
                </a:solidFill>
              </a:rPr>
              <a:t>process in the platform starting from </a:t>
            </a:r>
            <a:r>
              <a:rPr lang="en-GB" b="1" dirty="0">
                <a:solidFill>
                  <a:schemeClr val="tx2"/>
                </a:solidFill>
              </a:rPr>
              <a:t>eggs</a:t>
            </a:r>
            <a:r>
              <a:rPr lang="en-GB" dirty="0">
                <a:solidFill>
                  <a:schemeClr val="tx2"/>
                </a:solidFill>
              </a:rPr>
              <a:t>.</a:t>
            </a:r>
            <a:endParaRPr lang="en-GB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179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7FA71-7568-F04A-F725-23637D337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6C7271D-BB86-FFE6-8A03-6685750991B6}"/>
              </a:ext>
            </a:extLst>
          </p:cNvPr>
          <p:cNvSpPr txBox="1"/>
          <p:nvPr/>
        </p:nvSpPr>
        <p:spPr>
          <a:xfrm>
            <a:off x="793103" y="1425887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But maybe we have </a:t>
            </a:r>
            <a:r>
              <a:rPr lang="en-GB" b="1" dirty="0">
                <a:solidFill>
                  <a:schemeClr val="tx2"/>
                </a:solidFill>
              </a:rPr>
              <a:t>100 000 eggs</a:t>
            </a:r>
            <a:r>
              <a:rPr lang="en-GB" dirty="0">
                <a:solidFill>
                  <a:schemeClr val="tx2"/>
                </a:solidFill>
              </a:rPr>
              <a:t>, do we create 100 000 batches?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0B9F3B0-02E7-C29F-5A4B-0BB0E392B3B4}"/>
              </a:ext>
            </a:extLst>
          </p:cNvPr>
          <p:cNvSpPr txBox="1"/>
          <p:nvPr/>
        </p:nvSpPr>
        <p:spPr>
          <a:xfrm>
            <a:off x="793102" y="688827"/>
            <a:ext cx="10605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We want to represent </a:t>
            </a:r>
            <a:r>
              <a:rPr lang="en-GB" b="1" dirty="0">
                <a:solidFill>
                  <a:schemeClr val="tx2"/>
                </a:solidFill>
              </a:rPr>
              <a:t>sea bream</a:t>
            </a:r>
            <a:r>
              <a:rPr lang="en-GB" dirty="0">
                <a:solidFill>
                  <a:schemeClr val="tx2"/>
                </a:solidFill>
              </a:rPr>
              <a:t> breeding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dirty="0">
                <a:solidFill>
                  <a:schemeClr val="tx2"/>
                </a:solidFill>
              </a:rPr>
              <a:t>process in the platform starting from </a:t>
            </a:r>
            <a:r>
              <a:rPr lang="en-GB" b="1" dirty="0">
                <a:solidFill>
                  <a:schemeClr val="tx2"/>
                </a:solidFill>
              </a:rPr>
              <a:t>eggs</a:t>
            </a:r>
            <a:r>
              <a:rPr lang="en-GB" dirty="0">
                <a:solidFill>
                  <a:schemeClr val="tx2"/>
                </a:solidFill>
              </a:rPr>
              <a:t>.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7379BE5-7DBC-2985-D2D3-8BA40AE6090F}"/>
              </a:ext>
            </a:extLst>
          </p:cNvPr>
          <p:cNvSpPr txBox="1"/>
          <p:nvPr/>
        </p:nvSpPr>
        <p:spPr>
          <a:xfrm>
            <a:off x="762002" y="1058157"/>
            <a:ext cx="10667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Add </a:t>
            </a:r>
            <a:r>
              <a:rPr lang="en-GB" b="1" dirty="0">
                <a:solidFill>
                  <a:srgbClr val="C00000"/>
                </a:solidFill>
              </a:rPr>
              <a:t>batch</a:t>
            </a:r>
            <a:r>
              <a:rPr lang="en-GB" dirty="0">
                <a:solidFill>
                  <a:srgbClr val="C00000"/>
                </a:solidFill>
              </a:rPr>
              <a:t> with </a:t>
            </a:r>
            <a:r>
              <a:rPr lang="en-GB" b="1" dirty="0">
                <a:solidFill>
                  <a:srgbClr val="C00000"/>
                </a:solidFill>
              </a:rPr>
              <a:t>content type</a:t>
            </a:r>
            <a:r>
              <a:rPr lang="en-GB" dirty="0">
                <a:solidFill>
                  <a:srgbClr val="C00000"/>
                </a:solidFill>
              </a:rPr>
              <a:t> ”Sea bream, egg”.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807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DCDBB-B5B2-D4E2-7B21-C7E306907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8BA4DA-E276-B2D3-D70F-7CED57EA25D8}"/>
              </a:ext>
            </a:extLst>
          </p:cNvPr>
          <p:cNvSpPr txBox="1"/>
          <p:nvPr/>
        </p:nvSpPr>
        <p:spPr>
          <a:xfrm>
            <a:off x="774441" y="1427192"/>
            <a:ext cx="10643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But maybe we have </a:t>
            </a:r>
            <a:r>
              <a:rPr lang="en-GB" b="1" dirty="0">
                <a:solidFill>
                  <a:schemeClr val="tx2"/>
                </a:solidFill>
              </a:rPr>
              <a:t>100 000 eggs</a:t>
            </a:r>
            <a:r>
              <a:rPr lang="en-GB" dirty="0">
                <a:solidFill>
                  <a:schemeClr val="tx2"/>
                </a:solidFill>
              </a:rPr>
              <a:t>, do we create 100 000 batches?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BD3D98-0985-CD67-0653-1EE5C7353048}"/>
              </a:ext>
            </a:extLst>
          </p:cNvPr>
          <p:cNvSpPr txBox="1"/>
          <p:nvPr/>
        </p:nvSpPr>
        <p:spPr>
          <a:xfrm>
            <a:off x="774441" y="1800687"/>
            <a:ext cx="10643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No, a </a:t>
            </a:r>
            <a:r>
              <a:rPr lang="en-GB" b="1" dirty="0">
                <a:solidFill>
                  <a:srgbClr val="C00000"/>
                </a:solidFill>
              </a:rPr>
              <a:t>batch</a:t>
            </a:r>
            <a:r>
              <a:rPr lang="en-GB" dirty="0">
                <a:solidFill>
                  <a:srgbClr val="C00000"/>
                </a:solidFill>
              </a:rPr>
              <a:t> doesn’t have to represent only one unit.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CF1AE2-D09E-449E-924A-3F828822CB10}"/>
              </a:ext>
            </a:extLst>
          </p:cNvPr>
          <p:cNvSpPr txBox="1"/>
          <p:nvPr/>
        </p:nvSpPr>
        <p:spPr>
          <a:xfrm>
            <a:off x="5090285" y="4253728"/>
            <a:ext cx="2422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0" i="0" dirty="0">
                <a:solidFill>
                  <a:srgbClr val="C00000"/>
                </a:solidFill>
                <a:effectLst/>
              </a:rPr>
              <a:t>Aquaculture life stages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3A282AB-C90F-07F3-1205-1EBFB667B0C7}"/>
              </a:ext>
            </a:extLst>
          </p:cNvPr>
          <p:cNvCxnSpPr>
            <a:cxnSpLocks/>
          </p:cNvCxnSpPr>
          <p:nvPr/>
        </p:nvCxnSpPr>
        <p:spPr>
          <a:xfrm flipH="1">
            <a:off x="2973478" y="2121335"/>
            <a:ext cx="1235922" cy="706843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6722065-C06F-1FD5-DE2A-FD49FD9A8A89}"/>
              </a:ext>
            </a:extLst>
          </p:cNvPr>
          <p:cNvCxnSpPr>
            <a:cxnSpLocks/>
          </p:cNvCxnSpPr>
          <p:nvPr/>
        </p:nvCxnSpPr>
        <p:spPr>
          <a:xfrm>
            <a:off x="4363068" y="2121335"/>
            <a:ext cx="64848" cy="1667302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7267AAC-E109-6F0E-6674-A6E34BB2354A}"/>
              </a:ext>
            </a:extLst>
          </p:cNvPr>
          <p:cNvCxnSpPr>
            <a:cxnSpLocks/>
          </p:cNvCxnSpPr>
          <p:nvPr/>
        </p:nvCxnSpPr>
        <p:spPr>
          <a:xfrm>
            <a:off x="4427916" y="2159739"/>
            <a:ext cx="253689" cy="866916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2DF70E2-7698-48A3-FCD5-204D24BCE392}"/>
              </a:ext>
            </a:extLst>
          </p:cNvPr>
          <p:cNvCxnSpPr>
            <a:cxnSpLocks/>
          </p:cNvCxnSpPr>
          <p:nvPr/>
        </p:nvCxnSpPr>
        <p:spPr>
          <a:xfrm>
            <a:off x="4578939" y="2187887"/>
            <a:ext cx="1156953" cy="1080264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909405C-64FF-4383-5BAB-A64CC52F91AD}"/>
              </a:ext>
            </a:extLst>
          </p:cNvPr>
          <p:cNvCxnSpPr>
            <a:cxnSpLocks/>
          </p:cNvCxnSpPr>
          <p:nvPr/>
        </p:nvCxnSpPr>
        <p:spPr>
          <a:xfrm flipH="1">
            <a:off x="2973478" y="2132785"/>
            <a:ext cx="1331630" cy="1562837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97871B6-20B3-1FDF-5D69-15D9BF9235DE}"/>
              </a:ext>
            </a:extLst>
          </p:cNvPr>
          <p:cNvCxnSpPr>
            <a:cxnSpLocks/>
          </p:cNvCxnSpPr>
          <p:nvPr/>
        </p:nvCxnSpPr>
        <p:spPr>
          <a:xfrm>
            <a:off x="4681605" y="2159739"/>
            <a:ext cx="2659474" cy="1108412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8C2EB32-1D42-1C7A-479E-5008D22D9C1A}"/>
              </a:ext>
            </a:extLst>
          </p:cNvPr>
          <p:cNvCxnSpPr>
            <a:cxnSpLocks/>
          </p:cNvCxnSpPr>
          <p:nvPr/>
        </p:nvCxnSpPr>
        <p:spPr>
          <a:xfrm>
            <a:off x="4489498" y="2121335"/>
            <a:ext cx="1201575" cy="2142421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7B2CABD-9B4F-FF72-135F-79DC8D3D8F75}"/>
              </a:ext>
            </a:extLst>
          </p:cNvPr>
          <p:cNvSpPr txBox="1"/>
          <p:nvPr/>
        </p:nvSpPr>
        <p:spPr>
          <a:xfrm>
            <a:off x="5414433" y="3242933"/>
            <a:ext cx="937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0" i="0" dirty="0">
                <a:solidFill>
                  <a:srgbClr val="C00000"/>
                </a:solidFill>
                <a:effectLst/>
              </a:rPr>
              <a:t>Mussels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73C09C-371F-CBB6-9256-A541D16E7B13}"/>
              </a:ext>
            </a:extLst>
          </p:cNvPr>
          <p:cNvSpPr txBox="1"/>
          <p:nvPr/>
        </p:nvSpPr>
        <p:spPr>
          <a:xfrm>
            <a:off x="3604344" y="3797084"/>
            <a:ext cx="1606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A</a:t>
            </a:r>
            <a:r>
              <a:rPr lang="en-GB" sz="1800" b="0" i="0" dirty="0">
                <a:solidFill>
                  <a:srgbClr val="C00000"/>
                </a:solidFill>
                <a:effectLst/>
              </a:rPr>
              <a:t> part of fish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4E8EA53-85A9-DC2C-583F-E13046CCA303}"/>
              </a:ext>
            </a:extLst>
          </p:cNvPr>
          <p:cNvSpPr txBox="1"/>
          <p:nvPr/>
        </p:nvSpPr>
        <p:spPr>
          <a:xfrm>
            <a:off x="2253789" y="3704069"/>
            <a:ext cx="1439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A</a:t>
            </a:r>
            <a:r>
              <a:rPr lang="en-GB" sz="1800" b="0" i="0" dirty="0">
                <a:solidFill>
                  <a:srgbClr val="C00000"/>
                </a:solidFill>
                <a:effectLst/>
              </a:rPr>
              <a:t> single fish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40141D8-C056-C6CB-3A0D-5241731B52C0}"/>
              </a:ext>
            </a:extLst>
          </p:cNvPr>
          <p:cNvSpPr txBox="1"/>
          <p:nvPr/>
        </p:nvSpPr>
        <p:spPr>
          <a:xfrm>
            <a:off x="6755912" y="3283108"/>
            <a:ext cx="1844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Any</a:t>
            </a:r>
            <a:r>
              <a:rPr lang="en-GB" sz="1800" b="0" i="0" dirty="0">
                <a:solidFill>
                  <a:srgbClr val="C00000"/>
                </a:solidFill>
                <a:effectLst/>
              </a:rPr>
              <a:t> combination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8A3CF15-F74C-E2B4-B673-C21C7506B4C6}"/>
              </a:ext>
            </a:extLst>
          </p:cNvPr>
          <p:cNvSpPr txBox="1"/>
          <p:nvPr/>
        </p:nvSpPr>
        <p:spPr>
          <a:xfrm>
            <a:off x="4407773" y="2971108"/>
            <a:ext cx="646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C</a:t>
            </a:r>
            <a:r>
              <a:rPr lang="en-GB" sz="1800" b="0" i="0" dirty="0">
                <a:solidFill>
                  <a:srgbClr val="C00000"/>
                </a:solidFill>
                <a:effectLst/>
              </a:rPr>
              <a:t>ans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2D9D3B6-FDE6-1083-E523-D3C11EDC6FE2}"/>
              </a:ext>
            </a:extLst>
          </p:cNvPr>
          <p:cNvSpPr txBox="1"/>
          <p:nvPr/>
        </p:nvSpPr>
        <p:spPr>
          <a:xfrm>
            <a:off x="1422750" y="2828178"/>
            <a:ext cx="1960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A</a:t>
            </a:r>
            <a:r>
              <a:rPr lang="en-GB" sz="1800" b="0" i="0" dirty="0">
                <a:solidFill>
                  <a:srgbClr val="C00000"/>
                </a:solidFill>
                <a:effectLst/>
              </a:rPr>
              <a:t>ny number of fish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2EFF779-61EC-C8E5-8AB8-15168B4706B5}"/>
              </a:ext>
            </a:extLst>
          </p:cNvPr>
          <p:cNvSpPr txBox="1"/>
          <p:nvPr/>
        </p:nvSpPr>
        <p:spPr>
          <a:xfrm>
            <a:off x="774442" y="688827"/>
            <a:ext cx="10643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We want to represent </a:t>
            </a:r>
            <a:r>
              <a:rPr lang="en-GB" b="1" dirty="0">
                <a:solidFill>
                  <a:schemeClr val="tx2"/>
                </a:solidFill>
              </a:rPr>
              <a:t>sea bream</a:t>
            </a:r>
            <a:r>
              <a:rPr lang="en-GB" dirty="0">
                <a:solidFill>
                  <a:schemeClr val="tx2"/>
                </a:solidFill>
              </a:rPr>
              <a:t> breeding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dirty="0">
                <a:solidFill>
                  <a:schemeClr val="tx2"/>
                </a:solidFill>
              </a:rPr>
              <a:t>process in the platform starting from </a:t>
            </a:r>
            <a:r>
              <a:rPr lang="en-GB" b="1" dirty="0">
                <a:solidFill>
                  <a:schemeClr val="tx2"/>
                </a:solidFill>
              </a:rPr>
              <a:t>eggs</a:t>
            </a:r>
            <a:r>
              <a:rPr lang="en-GB" dirty="0">
                <a:solidFill>
                  <a:schemeClr val="tx2"/>
                </a:solidFill>
              </a:rPr>
              <a:t>.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CCE0A41-E64C-E7A6-7590-072ED8CF63D1}"/>
              </a:ext>
            </a:extLst>
          </p:cNvPr>
          <p:cNvSpPr txBox="1"/>
          <p:nvPr/>
        </p:nvSpPr>
        <p:spPr>
          <a:xfrm>
            <a:off x="762002" y="1058157"/>
            <a:ext cx="10667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Add </a:t>
            </a:r>
            <a:r>
              <a:rPr lang="en-GB" b="1" dirty="0">
                <a:solidFill>
                  <a:srgbClr val="C00000"/>
                </a:solidFill>
              </a:rPr>
              <a:t>batch</a:t>
            </a:r>
            <a:r>
              <a:rPr lang="en-GB" dirty="0">
                <a:solidFill>
                  <a:srgbClr val="C00000"/>
                </a:solidFill>
              </a:rPr>
              <a:t> with </a:t>
            </a:r>
            <a:r>
              <a:rPr lang="en-GB" b="1" dirty="0">
                <a:solidFill>
                  <a:srgbClr val="C00000"/>
                </a:solidFill>
              </a:rPr>
              <a:t>content type</a:t>
            </a:r>
            <a:r>
              <a:rPr lang="en-GB" dirty="0">
                <a:solidFill>
                  <a:srgbClr val="C00000"/>
                </a:solidFill>
              </a:rPr>
              <a:t> ”Sea bream, egg”.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001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EDA4A-24DB-366B-11BC-2799DB31D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29D3FB5-DFFC-3808-8933-F4059286A264}"/>
              </a:ext>
            </a:extLst>
          </p:cNvPr>
          <p:cNvSpPr txBox="1"/>
          <p:nvPr/>
        </p:nvSpPr>
        <p:spPr>
          <a:xfrm>
            <a:off x="780661" y="1802169"/>
            <a:ext cx="10630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You should track quantity through batch </a:t>
            </a:r>
            <a:r>
              <a:rPr lang="en-GB" b="1" dirty="0">
                <a:solidFill>
                  <a:srgbClr val="C00000"/>
                </a:solidFill>
              </a:rPr>
              <a:t>measurements</a:t>
            </a:r>
            <a:r>
              <a:rPr lang="en-GB" dirty="0">
                <a:solidFill>
                  <a:srgbClr val="C00000"/>
                </a:solidFill>
              </a:rPr>
              <a:t>.</a:t>
            </a:r>
            <a:endParaRPr lang="en-GB" b="1" dirty="0">
              <a:solidFill>
                <a:srgbClr val="C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49E326-18F1-FAE2-D40C-D660519520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158"/>
          <a:stretch>
            <a:fillRect/>
          </a:stretch>
        </p:blipFill>
        <p:spPr>
          <a:xfrm>
            <a:off x="1166849" y="2169897"/>
            <a:ext cx="9858301" cy="4399683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DF766C9-EE90-7084-C7CE-45842D147057}"/>
              </a:ext>
            </a:extLst>
          </p:cNvPr>
          <p:cNvSpPr txBox="1"/>
          <p:nvPr/>
        </p:nvSpPr>
        <p:spPr>
          <a:xfrm>
            <a:off x="780661" y="688825"/>
            <a:ext cx="10630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We want to represent </a:t>
            </a:r>
            <a:r>
              <a:rPr lang="en-GB" b="1" dirty="0">
                <a:solidFill>
                  <a:schemeClr val="tx2"/>
                </a:solidFill>
              </a:rPr>
              <a:t>sea bream</a:t>
            </a:r>
            <a:r>
              <a:rPr lang="en-GB" dirty="0">
                <a:solidFill>
                  <a:schemeClr val="tx2"/>
                </a:solidFill>
              </a:rPr>
              <a:t> breeding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dirty="0">
                <a:solidFill>
                  <a:schemeClr val="tx2"/>
                </a:solidFill>
              </a:rPr>
              <a:t>process in the platform starting from </a:t>
            </a:r>
            <a:r>
              <a:rPr lang="en-GB" b="1" dirty="0">
                <a:solidFill>
                  <a:schemeClr val="tx2"/>
                </a:solidFill>
              </a:rPr>
              <a:t>eggs</a:t>
            </a:r>
            <a:r>
              <a:rPr lang="en-GB" dirty="0">
                <a:solidFill>
                  <a:schemeClr val="tx2"/>
                </a:solidFill>
              </a:rPr>
              <a:t>.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DFE00D-E8D9-8346-7933-88E4DE4C7232}"/>
              </a:ext>
            </a:extLst>
          </p:cNvPr>
          <p:cNvSpPr txBox="1"/>
          <p:nvPr/>
        </p:nvSpPr>
        <p:spPr>
          <a:xfrm>
            <a:off x="774441" y="1427192"/>
            <a:ext cx="10643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But maybe we have </a:t>
            </a:r>
            <a:r>
              <a:rPr lang="en-GB" b="1" dirty="0">
                <a:solidFill>
                  <a:schemeClr val="tx2"/>
                </a:solidFill>
              </a:rPr>
              <a:t>100 000 eggs</a:t>
            </a:r>
            <a:r>
              <a:rPr lang="en-GB" dirty="0">
                <a:solidFill>
                  <a:schemeClr val="tx2"/>
                </a:solidFill>
              </a:rPr>
              <a:t>, do we create 100 000 batches?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271EBD-57D4-8699-2FF3-19CA45FB9534}"/>
              </a:ext>
            </a:extLst>
          </p:cNvPr>
          <p:cNvSpPr txBox="1"/>
          <p:nvPr/>
        </p:nvSpPr>
        <p:spPr>
          <a:xfrm>
            <a:off x="762002" y="1058157"/>
            <a:ext cx="10667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Add </a:t>
            </a:r>
            <a:r>
              <a:rPr lang="en-GB" b="1" dirty="0">
                <a:solidFill>
                  <a:srgbClr val="C00000"/>
                </a:solidFill>
              </a:rPr>
              <a:t>batch</a:t>
            </a:r>
            <a:r>
              <a:rPr lang="en-GB" dirty="0">
                <a:solidFill>
                  <a:srgbClr val="C00000"/>
                </a:solidFill>
              </a:rPr>
              <a:t> with </a:t>
            </a:r>
            <a:r>
              <a:rPr lang="en-GB" b="1" dirty="0">
                <a:solidFill>
                  <a:srgbClr val="C00000"/>
                </a:solidFill>
              </a:rPr>
              <a:t>content type</a:t>
            </a:r>
            <a:r>
              <a:rPr lang="en-GB" dirty="0">
                <a:solidFill>
                  <a:srgbClr val="C00000"/>
                </a:solidFill>
              </a:rPr>
              <a:t> ”Sea bream, egg”.</a:t>
            </a:r>
            <a:endParaRPr lang="en-GB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661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9A5F9-475A-FEDF-2D35-D82FA7355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0D6ED792-5329-4633-258E-A1E0AB904FE8}"/>
              </a:ext>
            </a:extLst>
          </p:cNvPr>
          <p:cNvSpPr txBox="1"/>
          <p:nvPr/>
        </p:nvSpPr>
        <p:spPr>
          <a:xfrm>
            <a:off x="771332" y="688827"/>
            <a:ext cx="10649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We </a:t>
            </a:r>
            <a:r>
              <a:rPr lang="en-GB" b="1" dirty="0">
                <a:solidFill>
                  <a:schemeClr val="tx2"/>
                </a:solidFill>
              </a:rPr>
              <a:t>place</a:t>
            </a:r>
            <a:r>
              <a:rPr lang="en-GB" dirty="0">
                <a:solidFill>
                  <a:schemeClr val="tx2"/>
                </a:solidFill>
              </a:rPr>
              <a:t> eggs in a </a:t>
            </a:r>
            <a:r>
              <a:rPr lang="en-GB" b="1" dirty="0" err="1">
                <a:solidFill>
                  <a:schemeClr val="tx2"/>
                </a:solidFill>
              </a:rPr>
              <a:t>cylindro</a:t>
            </a:r>
            <a:r>
              <a:rPr lang="en-GB" b="1" dirty="0">
                <a:solidFill>
                  <a:schemeClr val="tx2"/>
                </a:solidFill>
              </a:rPr>
              <a:t>-conical incubator tank</a:t>
            </a:r>
            <a:r>
              <a:rPr lang="en-GB" dirty="0">
                <a:solidFill>
                  <a:schemeClr val="tx2"/>
                </a:solidFill>
              </a:rPr>
              <a:t>.</a:t>
            </a:r>
            <a:endParaRPr lang="en-GB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822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D4720-E281-8757-330F-1723D88EA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EF8CBCA1-7C4A-CFB4-1699-C1840C6436F5}"/>
              </a:ext>
            </a:extLst>
          </p:cNvPr>
          <p:cNvSpPr txBox="1"/>
          <p:nvPr/>
        </p:nvSpPr>
        <p:spPr>
          <a:xfrm>
            <a:off x="762000" y="688827"/>
            <a:ext cx="10668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We </a:t>
            </a:r>
            <a:r>
              <a:rPr lang="en-GB" b="1" dirty="0">
                <a:solidFill>
                  <a:schemeClr val="tx2"/>
                </a:solidFill>
              </a:rPr>
              <a:t>place</a:t>
            </a:r>
            <a:r>
              <a:rPr lang="en-GB" dirty="0">
                <a:solidFill>
                  <a:schemeClr val="tx2"/>
                </a:solidFill>
              </a:rPr>
              <a:t> eggs in a </a:t>
            </a:r>
            <a:r>
              <a:rPr lang="en-GB" b="1" dirty="0" err="1">
                <a:solidFill>
                  <a:schemeClr val="tx2"/>
                </a:solidFill>
              </a:rPr>
              <a:t>cylindro</a:t>
            </a:r>
            <a:r>
              <a:rPr lang="en-GB" b="1" dirty="0">
                <a:solidFill>
                  <a:schemeClr val="tx2"/>
                </a:solidFill>
              </a:rPr>
              <a:t>-conical incubator tank</a:t>
            </a:r>
            <a:r>
              <a:rPr lang="en-GB" dirty="0">
                <a:solidFill>
                  <a:schemeClr val="tx2"/>
                </a:solidFill>
              </a:rPr>
              <a:t>.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FB72EF-DF4C-1042-C376-DB72DD69570E}"/>
              </a:ext>
            </a:extLst>
          </p:cNvPr>
          <p:cNvSpPr txBox="1"/>
          <p:nvPr/>
        </p:nvSpPr>
        <p:spPr>
          <a:xfrm>
            <a:off x="761999" y="1058159"/>
            <a:ext cx="10668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>
                <a:solidFill>
                  <a:srgbClr val="C00000"/>
                </a:solidFill>
              </a:rPr>
              <a:t>Add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attribute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en-GB" dirty="0">
                <a:solidFill>
                  <a:srgbClr val="C00000"/>
                </a:solidFill>
              </a:rPr>
              <a:t>”</a:t>
            </a:r>
            <a:r>
              <a:rPr lang="it-IT" dirty="0" err="1">
                <a:solidFill>
                  <a:srgbClr val="C00000"/>
                </a:solidFill>
              </a:rPr>
              <a:t>Cylindro-conical</a:t>
            </a:r>
            <a:r>
              <a:rPr lang="it-IT" dirty="0">
                <a:solidFill>
                  <a:srgbClr val="C00000"/>
                </a:solidFill>
              </a:rPr>
              <a:t> incubator tank</a:t>
            </a:r>
            <a:r>
              <a:rPr lang="en-GB" dirty="0">
                <a:solidFill>
                  <a:srgbClr val="C00000"/>
                </a:solidFill>
              </a:rPr>
              <a:t>”</a:t>
            </a:r>
            <a:r>
              <a:rPr lang="it-IT" dirty="0">
                <a:solidFill>
                  <a:srgbClr val="C00000"/>
                </a:solidFill>
              </a:rPr>
              <a:t> with some ID.</a:t>
            </a:r>
            <a:endParaRPr lang="en-GB" dirty="0">
              <a:solidFill>
                <a:srgbClr val="C0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CD4456-5623-A846-9DEB-988D86FC6A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4942"/>
          <a:stretch>
            <a:fillRect/>
          </a:stretch>
        </p:blipFill>
        <p:spPr>
          <a:xfrm>
            <a:off x="882896" y="1796823"/>
            <a:ext cx="10426208" cy="4619102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611498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BE0F3-F21D-B78D-12EA-A4FAE671B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3DFE5A24-0C6B-E72A-8438-73004324B427}"/>
              </a:ext>
            </a:extLst>
          </p:cNvPr>
          <p:cNvSpPr txBox="1"/>
          <p:nvPr/>
        </p:nvSpPr>
        <p:spPr>
          <a:xfrm>
            <a:off x="789992" y="688826"/>
            <a:ext cx="10612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We </a:t>
            </a:r>
            <a:r>
              <a:rPr lang="en-GB" b="1" dirty="0">
                <a:solidFill>
                  <a:schemeClr val="tx2"/>
                </a:solidFill>
              </a:rPr>
              <a:t>place</a:t>
            </a:r>
            <a:r>
              <a:rPr lang="en-GB" dirty="0">
                <a:solidFill>
                  <a:schemeClr val="tx2"/>
                </a:solidFill>
              </a:rPr>
              <a:t> eggs in a </a:t>
            </a:r>
            <a:r>
              <a:rPr lang="en-GB" b="1" dirty="0" err="1">
                <a:solidFill>
                  <a:schemeClr val="tx2"/>
                </a:solidFill>
              </a:rPr>
              <a:t>cylindro</a:t>
            </a:r>
            <a:r>
              <a:rPr lang="en-GB" b="1" dirty="0">
                <a:solidFill>
                  <a:schemeClr val="tx2"/>
                </a:solidFill>
              </a:rPr>
              <a:t>-conical incubator tank</a:t>
            </a:r>
            <a:r>
              <a:rPr lang="en-GB" dirty="0">
                <a:solidFill>
                  <a:schemeClr val="tx2"/>
                </a:solidFill>
              </a:rPr>
              <a:t>.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147955-4B31-6D92-100B-7FE9F0F81B54}"/>
              </a:ext>
            </a:extLst>
          </p:cNvPr>
          <p:cNvSpPr txBox="1"/>
          <p:nvPr/>
        </p:nvSpPr>
        <p:spPr>
          <a:xfrm>
            <a:off x="789991" y="1058158"/>
            <a:ext cx="10612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>
                <a:solidFill>
                  <a:srgbClr val="C00000"/>
                </a:solidFill>
              </a:rPr>
              <a:t>Add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attribute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en-GB" dirty="0">
                <a:solidFill>
                  <a:srgbClr val="C00000"/>
                </a:solidFill>
              </a:rPr>
              <a:t>”</a:t>
            </a:r>
            <a:r>
              <a:rPr lang="it-IT" dirty="0" err="1">
                <a:solidFill>
                  <a:srgbClr val="C00000"/>
                </a:solidFill>
              </a:rPr>
              <a:t>Cylindro-conical</a:t>
            </a:r>
            <a:r>
              <a:rPr lang="it-IT" dirty="0">
                <a:solidFill>
                  <a:srgbClr val="C00000"/>
                </a:solidFill>
              </a:rPr>
              <a:t> incubator tank</a:t>
            </a:r>
            <a:r>
              <a:rPr lang="en-GB" dirty="0">
                <a:solidFill>
                  <a:srgbClr val="C00000"/>
                </a:solidFill>
              </a:rPr>
              <a:t>”</a:t>
            </a:r>
            <a:r>
              <a:rPr lang="it-IT" dirty="0">
                <a:solidFill>
                  <a:srgbClr val="C00000"/>
                </a:solidFill>
              </a:rPr>
              <a:t> with some ID.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93F136-14F5-C742-5675-747F9970BDE6}"/>
              </a:ext>
            </a:extLst>
          </p:cNvPr>
          <p:cNvSpPr txBox="1"/>
          <p:nvPr/>
        </p:nvSpPr>
        <p:spPr>
          <a:xfrm>
            <a:off x="789992" y="1427490"/>
            <a:ext cx="10612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In it, eggs </a:t>
            </a:r>
            <a:r>
              <a:rPr lang="en-GB" b="1" dirty="0">
                <a:solidFill>
                  <a:schemeClr val="tx2"/>
                </a:solidFill>
              </a:rPr>
              <a:t>develop</a:t>
            </a:r>
            <a:r>
              <a:rPr lang="en-GB" dirty="0">
                <a:solidFill>
                  <a:schemeClr val="tx2"/>
                </a:solidFill>
              </a:rPr>
              <a:t> into </a:t>
            </a:r>
            <a:r>
              <a:rPr lang="en-GB" b="1" dirty="0">
                <a:solidFill>
                  <a:schemeClr val="tx2"/>
                </a:solidFill>
              </a:rPr>
              <a:t>yolk-sac larva</a:t>
            </a:r>
            <a:r>
              <a:rPr lang="en-GB" dirty="0">
                <a:solidFill>
                  <a:schemeClr val="tx2"/>
                </a:solidFill>
              </a:rPr>
              <a:t> after ½ week.</a:t>
            </a:r>
            <a:endParaRPr lang="en-GB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361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F68B1-D2D7-3393-F034-DB9B436F3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B5C159BB-4F96-DDE1-AF47-78AEA48B0CC0}"/>
              </a:ext>
            </a:extLst>
          </p:cNvPr>
          <p:cNvSpPr txBox="1"/>
          <p:nvPr/>
        </p:nvSpPr>
        <p:spPr>
          <a:xfrm>
            <a:off x="762000" y="688825"/>
            <a:ext cx="10668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We </a:t>
            </a:r>
            <a:r>
              <a:rPr lang="en-GB" b="1" dirty="0">
                <a:solidFill>
                  <a:schemeClr val="tx2"/>
                </a:solidFill>
              </a:rPr>
              <a:t>place</a:t>
            </a:r>
            <a:r>
              <a:rPr lang="en-GB" dirty="0">
                <a:solidFill>
                  <a:schemeClr val="tx2"/>
                </a:solidFill>
              </a:rPr>
              <a:t> eggs in a </a:t>
            </a:r>
            <a:r>
              <a:rPr lang="en-GB" b="1" dirty="0" err="1">
                <a:solidFill>
                  <a:schemeClr val="tx2"/>
                </a:solidFill>
              </a:rPr>
              <a:t>cylindro</a:t>
            </a:r>
            <a:r>
              <a:rPr lang="en-GB" b="1" dirty="0">
                <a:solidFill>
                  <a:schemeClr val="tx2"/>
                </a:solidFill>
              </a:rPr>
              <a:t>-conical incubator tank</a:t>
            </a:r>
            <a:r>
              <a:rPr lang="en-GB" dirty="0">
                <a:solidFill>
                  <a:schemeClr val="tx2"/>
                </a:solidFill>
              </a:rPr>
              <a:t>.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857DBB-79C3-239E-861C-0E8C7DEA61FF}"/>
              </a:ext>
            </a:extLst>
          </p:cNvPr>
          <p:cNvSpPr txBox="1"/>
          <p:nvPr/>
        </p:nvSpPr>
        <p:spPr>
          <a:xfrm>
            <a:off x="761999" y="1058157"/>
            <a:ext cx="10668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>
                <a:solidFill>
                  <a:srgbClr val="C00000"/>
                </a:solidFill>
              </a:rPr>
              <a:t>Add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attribute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en-GB" dirty="0">
                <a:solidFill>
                  <a:srgbClr val="C00000"/>
                </a:solidFill>
              </a:rPr>
              <a:t>”</a:t>
            </a:r>
            <a:r>
              <a:rPr lang="it-IT" dirty="0" err="1">
                <a:solidFill>
                  <a:srgbClr val="C00000"/>
                </a:solidFill>
              </a:rPr>
              <a:t>Cylindro-conical</a:t>
            </a:r>
            <a:r>
              <a:rPr lang="it-IT" dirty="0">
                <a:solidFill>
                  <a:srgbClr val="C00000"/>
                </a:solidFill>
              </a:rPr>
              <a:t> incubator tank</a:t>
            </a:r>
            <a:r>
              <a:rPr lang="en-GB" dirty="0">
                <a:solidFill>
                  <a:srgbClr val="C00000"/>
                </a:solidFill>
              </a:rPr>
              <a:t>”</a:t>
            </a:r>
            <a:r>
              <a:rPr lang="it-IT" dirty="0">
                <a:solidFill>
                  <a:srgbClr val="C00000"/>
                </a:solidFill>
              </a:rPr>
              <a:t> with some ID.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F04179-4487-A787-2F0F-B26B949D1B65}"/>
              </a:ext>
            </a:extLst>
          </p:cNvPr>
          <p:cNvSpPr txBox="1"/>
          <p:nvPr/>
        </p:nvSpPr>
        <p:spPr>
          <a:xfrm>
            <a:off x="762000" y="1427489"/>
            <a:ext cx="10668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In it, eggs </a:t>
            </a:r>
            <a:r>
              <a:rPr lang="en-GB" b="1" dirty="0">
                <a:solidFill>
                  <a:schemeClr val="tx2"/>
                </a:solidFill>
              </a:rPr>
              <a:t>develop</a:t>
            </a:r>
            <a:r>
              <a:rPr lang="en-GB" dirty="0">
                <a:solidFill>
                  <a:schemeClr val="tx2"/>
                </a:solidFill>
              </a:rPr>
              <a:t> into </a:t>
            </a:r>
            <a:r>
              <a:rPr lang="en-GB" b="1" dirty="0">
                <a:solidFill>
                  <a:schemeClr val="tx2"/>
                </a:solidFill>
              </a:rPr>
              <a:t>yolk-sac larva</a:t>
            </a:r>
            <a:r>
              <a:rPr lang="en-GB" dirty="0">
                <a:solidFill>
                  <a:schemeClr val="tx2"/>
                </a:solidFill>
              </a:rPr>
              <a:t> after ½ week.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40A0B0-9759-033D-CFEF-9A71329D8D8C}"/>
              </a:ext>
            </a:extLst>
          </p:cNvPr>
          <p:cNvSpPr txBox="1"/>
          <p:nvPr/>
        </p:nvSpPr>
        <p:spPr>
          <a:xfrm>
            <a:off x="762000" y="1796821"/>
            <a:ext cx="10668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Transform </a:t>
            </a:r>
            <a:r>
              <a:rPr lang="en-GB" dirty="0">
                <a:solidFill>
                  <a:srgbClr val="C00000"/>
                </a:solidFill>
              </a:rPr>
              <a:t>the batch into ”Sea bream, yolk-sac larva” type.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876F73-32D4-527D-ED8C-100D1F1E75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3865"/>
          <a:stretch>
            <a:fillRect/>
          </a:stretch>
        </p:blipFill>
        <p:spPr>
          <a:xfrm>
            <a:off x="783336" y="2622021"/>
            <a:ext cx="10625328" cy="3547154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1388308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D3569-349E-77DC-20C0-B926290F9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3C7C542B-3533-33B3-39E9-0263300C4F4C}"/>
              </a:ext>
            </a:extLst>
          </p:cNvPr>
          <p:cNvSpPr txBox="1"/>
          <p:nvPr/>
        </p:nvSpPr>
        <p:spPr>
          <a:xfrm>
            <a:off x="762001" y="688825"/>
            <a:ext cx="1066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We </a:t>
            </a:r>
            <a:r>
              <a:rPr lang="en-GB" b="1" dirty="0">
                <a:solidFill>
                  <a:schemeClr val="tx2"/>
                </a:solidFill>
              </a:rPr>
              <a:t>place</a:t>
            </a:r>
            <a:r>
              <a:rPr lang="en-GB" dirty="0">
                <a:solidFill>
                  <a:schemeClr val="tx2"/>
                </a:solidFill>
              </a:rPr>
              <a:t> eggs in a </a:t>
            </a:r>
            <a:r>
              <a:rPr lang="en-GB" b="1" dirty="0" err="1">
                <a:solidFill>
                  <a:schemeClr val="tx2"/>
                </a:solidFill>
              </a:rPr>
              <a:t>cylindro</a:t>
            </a:r>
            <a:r>
              <a:rPr lang="en-GB" b="1" dirty="0">
                <a:solidFill>
                  <a:schemeClr val="tx2"/>
                </a:solidFill>
              </a:rPr>
              <a:t>-conical incubator tank</a:t>
            </a:r>
            <a:r>
              <a:rPr lang="en-GB" dirty="0">
                <a:solidFill>
                  <a:schemeClr val="tx2"/>
                </a:solidFill>
              </a:rPr>
              <a:t>.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7C2943-0149-AF76-5854-4ED4828A6E3F}"/>
              </a:ext>
            </a:extLst>
          </p:cNvPr>
          <p:cNvSpPr txBox="1"/>
          <p:nvPr/>
        </p:nvSpPr>
        <p:spPr>
          <a:xfrm>
            <a:off x="762000" y="1058157"/>
            <a:ext cx="1066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>
                <a:solidFill>
                  <a:srgbClr val="C00000"/>
                </a:solidFill>
              </a:rPr>
              <a:t>Add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attribute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en-GB" dirty="0">
                <a:solidFill>
                  <a:srgbClr val="C00000"/>
                </a:solidFill>
              </a:rPr>
              <a:t>”</a:t>
            </a:r>
            <a:r>
              <a:rPr lang="it-IT" dirty="0" err="1">
                <a:solidFill>
                  <a:srgbClr val="C00000"/>
                </a:solidFill>
              </a:rPr>
              <a:t>Cylindro-conical</a:t>
            </a:r>
            <a:r>
              <a:rPr lang="it-IT" dirty="0">
                <a:solidFill>
                  <a:srgbClr val="C00000"/>
                </a:solidFill>
              </a:rPr>
              <a:t> incubator tank</a:t>
            </a:r>
            <a:r>
              <a:rPr lang="en-GB" dirty="0">
                <a:solidFill>
                  <a:srgbClr val="C00000"/>
                </a:solidFill>
              </a:rPr>
              <a:t>”</a:t>
            </a:r>
            <a:r>
              <a:rPr lang="it-IT" dirty="0">
                <a:solidFill>
                  <a:srgbClr val="C00000"/>
                </a:solidFill>
              </a:rPr>
              <a:t> with some ID.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4EB861-80F1-AB56-0FB7-DBF635D9DF02}"/>
              </a:ext>
            </a:extLst>
          </p:cNvPr>
          <p:cNvSpPr txBox="1"/>
          <p:nvPr/>
        </p:nvSpPr>
        <p:spPr>
          <a:xfrm>
            <a:off x="762001" y="1427489"/>
            <a:ext cx="1066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In it, eggs </a:t>
            </a:r>
            <a:r>
              <a:rPr lang="en-GB" b="1" dirty="0">
                <a:solidFill>
                  <a:schemeClr val="tx2"/>
                </a:solidFill>
              </a:rPr>
              <a:t>develop</a:t>
            </a:r>
            <a:r>
              <a:rPr lang="en-GB" dirty="0">
                <a:solidFill>
                  <a:schemeClr val="tx2"/>
                </a:solidFill>
              </a:rPr>
              <a:t> into </a:t>
            </a:r>
            <a:r>
              <a:rPr lang="en-GB" b="1" dirty="0">
                <a:solidFill>
                  <a:schemeClr val="tx2"/>
                </a:solidFill>
              </a:rPr>
              <a:t>yolk-sac larva</a:t>
            </a:r>
            <a:r>
              <a:rPr lang="en-GB" dirty="0">
                <a:solidFill>
                  <a:schemeClr val="tx2"/>
                </a:solidFill>
              </a:rPr>
              <a:t> after ½ week.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D40652-A7A2-837D-298F-988A92B211FA}"/>
              </a:ext>
            </a:extLst>
          </p:cNvPr>
          <p:cNvSpPr txBox="1"/>
          <p:nvPr/>
        </p:nvSpPr>
        <p:spPr>
          <a:xfrm>
            <a:off x="762001" y="1796821"/>
            <a:ext cx="1066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Transform </a:t>
            </a:r>
            <a:r>
              <a:rPr lang="en-GB" dirty="0">
                <a:solidFill>
                  <a:srgbClr val="C00000"/>
                </a:solidFill>
              </a:rPr>
              <a:t>the batch into ”Sea bream, yolk-sac larva” type.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741184-2139-2D50-B7C9-897C5BD1C9BC}"/>
              </a:ext>
            </a:extLst>
          </p:cNvPr>
          <p:cNvSpPr txBox="1"/>
          <p:nvPr/>
        </p:nvSpPr>
        <p:spPr>
          <a:xfrm>
            <a:off x="761999" y="2166153"/>
            <a:ext cx="1066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But they are also </a:t>
            </a:r>
            <a:r>
              <a:rPr lang="en-GB" b="1" dirty="0">
                <a:solidFill>
                  <a:schemeClr val="tx2"/>
                </a:solidFill>
              </a:rPr>
              <a:t>moved</a:t>
            </a:r>
            <a:r>
              <a:rPr lang="en-GB" dirty="0">
                <a:solidFill>
                  <a:schemeClr val="tx2"/>
                </a:solidFill>
              </a:rPr>
              <a:t> into </a:t>
            </a:r>
            <a:r>
              <a:rPr lang="en-GB" b="1" dirty="0">
                <a:solidFill>
                  <a:schemeClr val="tx2"/>
                </a:solidFill>
              </a:rPr>
              <a:t>shallow flat circular tanks</a:t>
            </a:r>
            <a:r>
              <a:rPr lang="en-GB" dirty="0">
                <a:solidFill>
                  <a:schemeClr val="tx2"/>
                </a:solidFill>
              </a:rPr>
              <a:t>.</a:t>
            </a:r>
            <a:endParaRPr lang="en-GB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185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B5004-0386-3984-473F-08ED35BCA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FA4D0122-C9C9-FE6E-9B50-43BD0CCF0600}"/>
              </a:ext>
            </a:extLst>
          </p:cNvPr>
          <p:cNvSpPr txBox="1"/>
          <p:nvPr/>
        </p:nvSpPr>
        <p:spPr>
          <a:xfrm>
            <a:off x="780662" y="688825"/>
            <a:ext cx="1063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We </a:t>
            </a:r>
            <a:r>
              <a:rPr lang="en-GB" b="1" dirty="0">
                <a:solidFill>
                  <a:schemeClr val="tx2"/>
                </a:solidFill>
              </a:rPr>
              <a:t>place</a:t>
            </a:r>
            <a:r>
              <a:rPr lang="en-GB" dirty="0">
                <a:solidFill>
                  <a:schemeClr val="tx2"/>
                </a:solidFill>
              </a:rPr>
              <a:t> eggs in a </a:t>
            </a:r>
            <a:r>
              <a:rPr lang="en-GB" b="1" dirty="0" err="1">
                <a:solidFill>
                  <a:schemeClr val="tx2"/>
                </a:solidFill>
              </a:rPr>
              <a:t>cylindro</a:t>
            </a:r>
            <a:r>
              <a:rPr lang="en-GB" b="1" dirty="0">
                <a:solidFill>
                  <a:schemeClr val="tx2"/>
                </a:solidFill>
              </a:rPr>
              <a:t>-conical incubator tank</a:t>
            </a:r>
            <a:r>
              <a:rPr lang="en-GB" dirty="0">
                <a:solidFill>
                  <a:schemeClr val="tx2"/>
                </a:solidFill>
              </a:rPr>
              <a:t>.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580D8-EF8B-5F87-5E39-3184C3BBF1C9}"/>
              </a:ext>
            </a:extLst>
          </p:cNvPr>
          <p:cNvSpPr txBox="1"/>
          <p:nvPr/>
        </p:nvSpPr>
        <p:spPr>
          <a:xfrm>
            <a:off x="780661" y="1058157"/>
            <a:ext cx="1063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>
                <a:solidFill>
                  <a:srgbClr val="C00000"/>
                </a:solidFill>
              </a:rPr>
              <a:t>Add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attribute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en-GB" dirty="0">
                <a:solidFill>
                  <a:srgbClr val="C00000"/>
                </a:solidFill>
              </a:rPr>
              <a:t>”</a:t>
            </a:r>
            <a:r>
              <a:rPr lang="it-IT" dirty="0" err="1">
                <a:solidFill>
                  <a:srgbClr val="C00000"/>
                </a:solidFill>
              </a:rPr>
              <a:t>Cylindro-conical</a:t>
            </a:r>
            <a:r>
              <a:rPr lang="it-IT" dirty="0">
                <a:solidFill>
                  <a:srgbClr val="C00000"/>
                </a:solidFill>
              </a:rPr>
              <a:t> incubator tank</a:t>
            </a:r>
            <a:r>
              <a:rPr lang="en-GB" dirty="0">
                <a:solidFill>
                  <a:srgbClr val="C00000"/>
                </a:solidFill>
              </a:rPr>
              <a:t>”</a:t>
            </a:r>
            <a:r>
              <a:rPr lang="it-IT" dirty="0">
                <a:solidFill>
                  <a:srgbClr val="C00000"/>
                </a:solidFill>
              </a:rPr>
              <a:t> with some ID.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F02D46-887B-F4D3-F2B7-DEDFE69BB790}"/>
              </a:ext>
            </a:extLst>
          </p:cNvPr>
          <p:cNvSpPr txBox="1"/>
          <p:nvPr/>
        </p:nvSpPr>
        <p:spPr>
          <a:xfrm>
            <a:off x="780662" y="1427489"/>
            <a:ext cx="1063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In it, eggs </a:t>
            </a:r>
            <a:r>
              <a:rPr lang="en-GB" b="1" dirty="0">
                <a:solidFill>
                  <a:schemeClr val="tx2"/>
                </a:solidFill>
              </a:rPr>
              <a:t>develop</a:t>
            </a:r>
            <a:r>
              <a:rPr lang="en-GB" dirty="0">
                <a:solidFill>
                  <a:schemeClr val="tx2"/>
                </a:solidFill>
              </a:rPr>
              <a:t> into </a:t>
            </a:r>
            <a:r>
              <a:rPr lang="en-GB" b="1" dirty="0">
                <a:solidFill>
                  <a:schemeClr val="tx2"/>
                </a:solidFill>
              </a:rPr>
              <a:t>yolk-sac larva</a:t>
            </a:r>
            <a:r>
              <a:rPr lang="en-GB" dirty="0">
                <a:solidFill>
                  <a:schemeClr val="tx2"/>
                </a:solidFill>
              </a:rPr>
              <a:t> after ½ week.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50EC91-BE4C-9CD8-6A56-258D0A488DAD}"/>
              </a:ext>
            </a:extLst>
          </p:cNvPr>
          <p:cNvSpPr txBox="1"/>
          <p:nvPr/>
        </p:nvSpPr>
        <p:spPr>
          <a:xfrm>
            <a:off x="780662" y="1796821"/>
            <a:ext cx="1063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Transform </a:t>
            </a:r>
            <a:r>
              <a:rPr lang="en-GB" dirty="0">
                <a:solidFill>
                  <a:srgbClr val="C00000"/>
                </a:solidFill>
              </a:rPr>
              <a:t>the batch into ”Sea bream, yolk-sac larva” type.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2F615E-E451-0044-EB63-73336C051347}"/>
              </a:ext>
            </a:extLst>
          </p:cNvPr>
          <p:cNvSpPr txBox="1"/>
          <p:nvPr/>
        </p:nvSpPr>
        <p:spPr>
          <a:xfrm>
            <a:off x="780660" y="2166153"/>
            <a:ext cx="1063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But they are also </a:t>
            </a:r>
            <a:r>
              <a:rPr lang="en-GB" b="1" dirty="0">
                <a:solidFill>
                  <a:schemeClr val="tx2"/>
                </a:solidFill>
              </a:rPr>
              <a:t>moved</a:t>
            </a:r>
            <a:r>
              <a:rPr lang="en-GB" dirty="0">
                <a:solidFill>
                  <a:schemeClr val="tx2"/>
                </a:solidFill>
              </a:rPr>
              <a:t> into </a:t>
            </a:r>
            <a:r>
              <a:rPr lang="en-GB" b="1" dirty="0">
                <a:solidFill>
                  <a:schemeClr val="tx2"/>
                </a:solidFill>
              </a:rPr>
              <a:t>shallow flat circular tanks</a:t>
            </a:r>
            <a:r>
              <a:rPr lang="en-GB" dirty="0">
                <a:solidFill>
                  <a:schemeClr val="tx2"/>
                </a:solidFill>
              </a:rPr>
              <a:t>.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A4F783-7FFB-46EB-8896-09D819FDFF1F}"/>
              </a:ext>
            </a:extLst>
          </p:cNvPr>
          <p:cNvSpPr txBox="1"/>
          <p:nvPr/>
        </p:nvSpPr>
        <p:spPr>
          <a:xfrm>
            <a:off x="780657" y="2535485"/>
            <a:ext cx="10630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Add </a:t>
            </a:r>
            <a:r>
              <a:rPr lang="en-GB" b="1" dirty="0">
                <a:solidFill>
                  <a:srgbClr val="C00000"/>
                </a:solidFill>
              </a:rPr>
              <a:t>attribute</a:t>
            </a:r>
            <a:r>
              <a:rPr lang="en-GB" dirty="0">
                <a:solidFill>
                  <a:srgbClr val="C00000"/>
                </a:solidFill>
              </a:rPr>
              <a:t> ”Shallow flat circular tank” with some ID (old one is invalidated).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C18A504-1187-D055-E366-8C93EA993B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1734"/>
          <a:stretch>
            <a:fillRect/>
          </a:stretch>
        </p:blipFill>
        <p:spPr>
          <a:xfrm>
            <a:off x="780661" y="2904817"/>
            <a:ext cx="10630678" cy="3669684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960028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B53E0-BE00-ED27-D4A8-917416CA6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857C0DBD-3F5A-648F-C450-77AD6B2FA042}"/>
              </a:ext>
            </a:extLst>
          </p:cNvPr>
          <p:cNvSpPr txBox="1"/>
          <p:nvPr/>
        </p:nvSpPr>
        <p:spPr>
          <a:xfrm>
            <a:off x="792481" y="705257"/>
            <a:ext cx="1060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When </a:t>
            </a:r>
            <a:r>
              <a:rPr lang="en-GB" b="1" dirty="0">
                <a:solidFill>
                  <a:schemeClr val="tx2"/>
                </a:solidFill>
              </a:rPr>
              <a:t>measuring quantity</a:t>
            </a:r>
            <a:r>
              <a:rPr lang="en-GB" dirty="0">
                <a:solidFill>
                  <a:schemeClr val="tx2"/>
                </a:solidFill>
              </a:rPr>
              <a:t>, sometimes we use some volumetric sampler </a:t>
            </a:r>
            <a:r>
              <a:rPr lang="en-GB" b="1" dirty="0">
                <a:solidFill>
                  <a:schemeClr val="tx2"/>
                </a:solidFill>
              </a:rPr>
              <a:t>device</a:t>
            </a:r>
            <a:r>
              <a:rPr lang="en-GB" dirty="0">
                <a:solidFill>
                  <a:schemeClr val="tx2"/>
                </a:solidFill>
              </a:rPr>
              <a:t>.</a:t>
            </a:r>
            <a:endParaRPr lang="en-GB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24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6598E-40A3-BD98-A54A-B3D4F705A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D40BFB96-F378-CB64-8772-762D2176C02F}"/>
              </a:ext>
            </a:extLst>
          </p:cNvPr>
          <p:cNvSpPr txBox="1"/>
          <p:nvPr/>
        </p:nvSpPr>
        <p:spPr>
          <a:xfrm>
            <a:off x="782321" y="705257"/>
            <a:ext cx="1062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When </a:t>
            </a:r>
            <a:r>
              <a:rPr lang="en-GB" b="1" dirty="0">
                <a:solidFill>
                  <a:schemeClr val="tx2"/>
                </a:solidFill>
              </a:rPr>
              <a:t>measuring quantity</a:t>
            </a:r>
            <a:r>
              <a:rPr lang="en-GB" dirty="0">
                <a:solidFill>
                  <a:schemeClr val="tx2"/>
                </a:solidFill>
              </a:rPr>
              <a:t>, sometimes we use some volumetric sampler </a:t>
            </a:r>
            <a:r>
              <a:rPr lang="en-GB" b="1" dirty="0">
                <a:solidFill>
                  <a:schemeClr val="tx2"/>
                </a:solidFill>
              </a:rPr>
              <a:t>device</a:t>
            </a:r>
            <a:r>
              <a:rPr lang="en-GB" dirty="0">
                <a:solidFill>
                  <a:schemeClr val="tx2"/>
                </a:solidFill>
              </a:rPr>
              <a:t>.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276228-51F8-0AE9-25E9-390199B468A0}"/>
              </a:ext>
            </a:extLst>
          </p:cNvPr>
          <p:cNvSpPr txBox="1"/>
          <p:nvPr/>
        </p:nvSpPr>
        <p:spPr>
          <a:xfrm>
            <a:off x="784858" y="1077129"/>
            <a:ext cx="1062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>
                <a:solidFill>
                  <a:srgbClr val="C00000"/>
                </a:solidFill>
              </a:rPr>
              <a:t>Add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b="1" dirty="0">
                <a:solidFill>
                  <a:srgbClr val="C00000"/>
                </a:solidFill>
              </a:rPr>
              <a:t>device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en-GB" dirty="0">
                <a:solidFill>
                  <a:srgbClr val="C00000"/>
                </a:solidFill>
              </a:rPr>
              <a:t>”</a:t>
            </a:r>
            <a:r>
              <a:rPr lang="it-IT" dirty="0" err="1">
                <a:solidFill>
                  <a:srgbClr val="C00000"/>
                </a:solidFill>
              </a:rPr>
              <a:t>Volumetric</a:t>
            </a:r>
            <a:r>
              <a:rPr lang="it-IT" dirty="0">
                <a:solidFill>
                  <a:srgbClr val="C00000"/>
                </a:solidFill>
              </a:rPr>
              <a:t> sampler </a:t>
            </a:r>
            <a:r>
              <a:rPr lang="en-GB" dirty="0">
                <a:solidFill>
                  <a:srgbClr val="C00000"/>
                </a:solidFill>
              </a:rPr>
              <a:t>#85b8”</a:t>
            </a:r>
            <a:r>
              <a:rPr lang="it-IT" dirty="0">
                <a:solidFill>
                  <a:srgbClr val="C00000"/>
                </a:solidFill>
              </a:rPr>
              <a:t> (source names are </a:t>
            </a:r>
            <a:r>
              <a:rPr lang="it-IT" dirty="0" err="1">
                <a:solidFill>
                  <a:srgbClr val="C00000"/>
                </a:solidFill>
              </a:rPr>
              <a:t>unique</a:t>
            </a:r>
            <a:r>
              <a:rPr lang="it-IT" dirty="0">
                <a:solidFill>
                  <a:srgbClr val="C00000"/>
                </a:solidFill>
              </a:rPr>
              <a:t> per </a:t>
            </a:r>
            <a:r>
              <a:rPr lang="it-IT" dirty="0" err="1">
                <a:solidFill>
                  <a:srgbClr val="C00000"/>
                </a:solidFill>
              </a:rPr>
              <a:t>organization</a:t>
            </a:r>
            <a:r>
              <a:rPr lang="it-IT" dirty="0">
                <a:solidFill>
                  <a:srgbClr val="C00000"/>
                </a:solidFill>
              </a:rPr>
              <a:t>).</a:t>
            </a:r>
            <a:endParaRPr lang="en-GB" dirty="0">
              <a:solidFill>
                <a:srgbClr val="C00000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D84A8DB-192A-20A3-487A-2AA823E369D3}"/>
              </a:ext>
            </a:extLst>
          </p:cNvPr>
          <p:cNvGrpSpPr/>
          <p:nvPr/>
        </p:nvGrpSpPr>
        <p:grpSpPr>
          <a:xfrm>
            <a:off x="782321" y="1952953"/>
            <a:ext cx="10627360" cy="3827918"/>
            <a:chOff x="782321" y="1446461"/>
            <a:chExt cx="10627360" cy="3827918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26B1B0AA-6B72-CB97-9C6E-2FFAFB9B34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2321" y="1446461"/>
              <a:ext cx="2896802" cy="3827918"/>
            </a:xfrm>
            <a:prstGeom prst="rect">
              <a:avLst/>
            </a:prstGeom>
            <a:ln>
              <a:solidFill>
                <a:srgbClr val="C00000"/>
              </a:solidFill>
              <a:prstDash val="dash"/>
            </a:ln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E295867-779F-5B1B-87ED-E874B2CC85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46243" y="1446461"/>
              <a:ext cx="7563438" cy="3827918"/>
            </a:xfrm>
            <a:prstGeom prst="rect">
              <a:avLst/>
            </a:prstGeom>
            <a:ln>
              <a:solidFill>
                <a:srgbClr val="C00000"/>
              </a:solidFill>
              <a:prstDash val="dash"/>
            </a:ln>
          </p:spPr>
        </p:pic>
        <p:cxnSp>
          <p:nvCxnSpPr>
            <p:cNvPr id="2" name="Straight Arrow Connector 1">
              <a:extLst>
                <a:ext uri="{FF2B5EF4-FFF2-40B4-BE49-F238E27FC236}">
                  <a16:creationId xmlns:a16="http://schemas.microsoft.com/office/drawing/2014/main" id="{839AE71C-1DB3-09E5-783E-AFE6CE9958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3157" y="1752600"/>
              <a:ext cx="2373063" cy="2614465"/>
            </a:xfrm>
            <a:prstGeom prst="straightConnector1">
              <a:avLst/>
            </a:prstGeom>
            <a:ln w="28575">
              <a:solidFill>
                <a:srgbClr val="C00000"/>
              </a:solidFill>
              <a:prstDash val="solid"/>
              <a:headEnd type="triangle"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04137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3EE4C-DD5B-4D63-DD07-BD33525BC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8647A496-569F-9645-B191-FCDF255A5E13}"/>
              </a:ext>
            </a:extLst>
          </p:cNvPr>
          <p:cNvSpPr txBox="1"/>
          <p:nvPr/>
        </p:nvSpPr>
        <p:spPr>
          <a:xfrm>
            <a:off x="792481" y="698466"/>
            <a:ext cx="1060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When </a:t>
            </a:r>
            <a:r>
              <a:rPr lang="en-GB" b="1" dirty="0">
                <a:solidFill>
                  <a:schemeClr val="tx2"/>
                </a:solidFill>
              </a:rPr>
              <a:t>measuring quantity</a:t>
            </a:r>
            <a:r>
              <a:rPr lang="en-GB" dirty="0">
                <a:solidFill>
                  <a:schemeClr val="tx2"/>
                </a:solidFill>
              </a:rPr>
              <a:t>, sometimes we use some volumetric sampler </a:t>
            </a:r>
            <a:r>
              <a:rPr lang="en-GB" b="1" dirty="0">
                <a:solidFill>
                  <a:schemeClr val="tx2"/>
                </a:solidFill>
              </a:rPr>
              <a:t>device</a:t>
            </a:r>
            <a:r>
              <a:rPr lang="en-GB" dirty="0">
                <a:solidFill>
                  <a:schemeClr val="tx2"/>
                </a:solidFill>
              </a:rPr>
              <a:t>.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99BAC1-9FC1-7076-5CC2-DE74AE320FDC}"/>
              </a:ext>
            </a:extLst>
          </p:cNvPr>
          <p:cNvSpPr txBox="1"/>
          <p:nvPr/>
        </p:nvSpPr>
        <p:spPr>
          <a:xfrm>
            <a:off x="792481" y="1446461"/>
            <a:ext cx="1060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We want to specify that the </a:t>
            </a:r>
            <a:r>
              <a:rPr lang="en-GB" b="1" dirty="0">
                <a:solidFill>
                  <a:schemeClr val="tx2"/>
                </a:solidFill>
              </a:rPr>
              <a:t>quantity</a:t>
            </a:r>
            <a:r>
              <a:rPr lang="en-GB" dirty="0">
                <a:solidFill>
                  <a:schemeClr val="tx2"/>
                </a:solidFill>
              </a:rPr>
              <a:t> decreased by 15%, as </a:t>
            </a:r>
            <a:r>
              <a:rPr lang="en-GB" b="1" dirty="0">
                <a:solidFill>
                  <a:schemeClr val="tx2"/>
                </a:solidFill>
              </a:rPr>
              <a:t>measured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chemeClr val="tx2"/>
                </a:solidFill>
              </a:rPr>
              <a:t>by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chemeClr val="tx2"/>
                </a:solidFill>
              </a:rPr>
              <a:t>that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chemeClr val="tx2"/>
                </a:solidFill>
              </a:rPr>
              <a:t>device</a:t>
            </a:r>
            <a:r>
              <a:rPr lang="en-GB" dirty="0">
                <a:solidFill>
                  <a:schemeClr val="tx2"/>
                </a:solidFill>
              </a:rPr>
              <a:t>.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DBCBC0-50FB-EA52-0C75-03CD6D61830A}"/>
              </a:ext>
            </a:extLst>
          </p:cNvPr>
          <p:cNvSpPr txBox="1"/>
          <p:nvPr/>
        </p:nvSpPr>
        <p:spPr>
          <a:xfrm>
            <a:off x="784858" y="1077129"/>
            <a:ext cx="1062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>
                <a:solidFill>
                  <a:srgbClr val="C00000"/>
                </a:solidFill>
              </a:rPr>
              <a:t>Add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b="1" dirty="0">
                <a:solidFill>
                  <a:srgbClr val="C00000"/>
                </a:solidFill>
              </a:rPr>
              <a:t>device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en-GB" dirty="0">
                <a:solidFill>
                  <a:srgbClr val="C00000"/>
                </a:solidFill>
              </a:rPr>
              <a:t>”</a:t>
            </a:r>
            <a:r>
              <a:rPr lang="it-IT" dirty="0" err="1">
                <a:solidFill>
                  <a:srgbClr val="C00000"/>
                </a:solidFill>
              </a:rPr>
              <a:t>Volumetric</a:t>
            </a:r>
            <a:r>
              <a:rPr lang="it-IT" dirty="0">
                <a:solidFill>
                  <a:srgbClr val="C00000"/>
                </a:solidFill>
              </a:rPr>
              <a:t> sampler </a:t>
            </a:r>
            <a:r>
              <a:rPr lang="en-GB" dirty="0">
                <a:solidFill>
                  <a:srgbClr val="C00000"/>
                </a:solidFill>
              </a:rPr>
              <a:t>#85b8”</a:t>
            </a:r>
            <a:r>
              <a:rPr lang="it-IT" dirty="0">
                <a:solidFill>
                  <a:srgbClr val="C00000"/>
                </a:solidFill>
              </a:rPr>
              <a:t> (source names are </a:t>
            </a:r>
            <a:r>
              <a:rPr lang="it-IT" dirty="0" err="1">
                <a:solidFill>
                  <a:srgbClr val="C00000"/>
                </a:solidFill>
              </a:rPr>
              <a:t>unique</a:t>
            </a:r>
            <a:r>
              <a:rPr lang="it-IT" dirty="0">
                <a:solidFill>
                  <a:srgbClr val="C00000"/>
                </a:solidFill>
              </a:rPr>
              <a:t> per </a:t>
            </a:r>
            <a:r>
              <a:rPr lang="it-IT" dirty="0" err="1">
                <a:solidFill>
                  <a:srgbClr val="C00000"/>
                </a:solidFill>
              </a:rPr>
              <a:t>organization</a:t>
            </a:r>
            <a:r>
              <a:rPr lang="it-IT" dirty="0">
                <a:solidFill>
                  <a:srgbClr val="C00000"/>
                </a:solidFill>
              </a:rPr>
              <a:t>).</a:t>
            </a:r>
            <a:endParaRPr lang="en-GB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30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A365E-2DC2-A179-98A0-A201D0FC6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1B5E350A-9A08-33AE-B8F9-3D98FA53E4EB}"/>
              </a:ext>
            </a:extLst>
          </p:cNvPr>
          <p:cNvSpPr txBox="1"/>
          <p:nvPr/>
        </p:nvSpPr>
        <p:spPr>
          <a:xfrm>
            <a:off x="784859" y="698466"/>
            <a:ext cx="1062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When </a:t>
            </a:r>
            <a:r>
              <a:rPr lang="en-GB" b="1" dirty="0">
                <a:solidFill>
                  <a:schemeClr val="tx2"/>
                </a:solidFill>
              </a:rPr>
              <a:t>measuring quantity</a:t>
            </a:r>
            <a:r>
              <a:rPr lang="en-GB" dirty="0">
                <a:solidFill>
                  <a:schemeClr val="tx2"/>
                </a:solidFill>
              </a:rPr>
              <a:t>, sometimes we use some volumetric sampler </a:t>
            </a:r>
            <a:r>
              <a:rPr lang="en-GB" b="1" dirty="0">
                <a:solidFill>
                  <a:schemeClr val="tx2"/>
                </a:solidFill>
              </a:rPr>
              <a:t>device</a:t>
            </a:r>
            <a:r>
              <a:rPr lang="en-GB" dirty="0">
                <a:solidFill>
                  <a:schemeClr val="tx2"/>
                </a:solidFill>
              </a:rPr>
              <a:t>.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4297E7-28F2-D35E-7941-A9471FDAE9F7}"/>
              </a:ext>
            </a:extLst>
          </p:cNvPr>
          <p:cNvSpPr txBox="1"/>
          <p:nvPr/>
        </p:nvSpPr>
        <p:spPr>
          <a:xfrm>
            <a:off x="784858" y="1077129"/>
            <a:ext cx="1062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>
                <a:solidFill>
                  <a:srgbClr val="C00000"/>
                </a:solidFill>
              </a:rPr>
              <a:t>Add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b="1" dirty="0">
                <a:solidFill>
                  <a:srgbClr val="C00000"/>
                </a:solidFill>
              </a:rPr>
              <a:t>device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en-GB" dirty="0">
                <a:solidFill>
                  <a:srgbClr val="C00000"/>
                </a:solidFill>
              </a:rPr>
              <a:t>”</a:t>
            </a:r>
            <a:r>
              <a:rPr lang="it-IT" dirty="0" err="1">
                <a:solidFill>
                  <a:srgbClr val="C00000"/>
                </a:solidFill>
              </a:rPr>
              <a:t>Volumetric</a:t>
            </a:r>
            <a:r>
              <a:rPr lang="it-IT" dirty="0">
                <a:solidFill>
                  <a:srgbClr val="C00000"/>
                </a:solidFill>
              </a:rPr>
              <a:t> sampler </a:t>
            </a:r>
            <a:r>
              <a:rPr lang="en-GB" dirty="0">
                <a:solidFill>
                  <a:srgbClr val="C00000"/>
                </a:solidFill>
              </a:rPr>
              <a:t>#85b8”</a:t>
            </a:r>
            <a:r>
              <a:rPr lang="it-IT" dirty="0">
                <a:solidFill>
                  <a:srgbClr val="C00000"/>
                </a:solidFill>
              </a:rPr>
              <a:t> (source names are </a:t>
            </a:r>
            <a:r>
              <a:rPr lang="it-IT" dirty="0" err="1">
                <a:solidFill>
                  <a:srgbClr val="C00000"/>
                </a:solidFill>
              </a:rPr>
              <a:t>unique</a:t>
            </a:r>
            <a:r>
              <a:rPr lang="it-IT" dirty="0">
                <a:solidFill>
                  <a:srgbClr val="C00000"/>
                </a:solidFill>
              </a:rPr>
              <a:t> per </a:t>
            </a:r>
            <a:r>
              <a:rPr lang="it-IT" dirty="0" err="1">
                <a:solidFill>
                  <a:srgbClr val="C00000"/>
                </a:solidFill>
              </a:rPr>
              <a:t>organization</a:t>
            </a:r>
            <a:r>
              <a:rPr lang="it-IT" dirty="0">
                <a:solidFill>
                  <a:srgbClr val="C00000"/>
                </a:solidFill>
              </a:rPr>
              <a:t>).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2EDB34-4F8E-6A57-FE9C-D8F0D5B3757A}"/>
              </a:ext>
            </a:extLst>
          </p:cNvPr>
          <p:cNvSpPr txBox="1"/>
          <p:nvPr/>
        </p:nvSpPr>
        <p:spPr>
          <a:xfrm>
            <a:off x="784859" y="1446461"/>
            <a:ext cx="1062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We want to specify that the </a:t>
            </a:r>
            <a:r>
              <a:rPr lang="en-GB" b="1" dirty="0">
                <a:solidFill>
                  <a:schemeClr val="tx2"/>
                </a:solidFill>
              </a:rPr>
              <a:t>quantity</a:t>
            </a:r>
            <a:r>
              <a:rPr lang="en-GB" dirty="0">
                <a:solidFill>
                  <a:schemeClr val="tx2"/>
                </a:solidFill>
              </a:rPr>
              <a:t> decreased by 15%, as </a:t>
            </a:r>
            <a:r>
              <a:rPr lang="en-GB" b="1" dirty="0">
                <a:solidFill>
                  <a:schemeClr val="tx2"/>
                </a:solidFill>
              </a:rPr>
              <a:t>measured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chemeClr val="tx2"/>
                </a:solidFill>
              </a:rPr>
              <a:t>by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chemeClr val="tx2"/>
                </a:solidFill>
              </a:rPr>
              <a:t>that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chemeClr val="tx2"/>
                </a:solidFill>
              </a:rPr>
              <a:t>device</a:t>
            </a:r>
            <a:r>
              <a:rPr lang="en-GB" dirty="0">
                <a:solidFill>
                  <a:schemeClr val="tx2"/>
                </a:solidFill>
              </a:rPr>
              <a:t>.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772240-3977-0BF7-2903-06FCAC84B3EF}"/>
              </a:ext>
            </a:extLst>
          </p:cNvPr>
          <p:cNvSpPr txBox="1"/>
          <p:nvPr/>
        </p:nvSpPr>
        <p:spPr>
          <a:xfrm>
            <a:off x="784857" y="1815793"/>
            <a:ext cx="1062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Add measurement </a:t>
            </a:r>
            <a:r>
              <a:rPr lang="en-GB" b="1" dirty="0">
                <a:solidFill>
                  <a:srgbClr val="C00000"/>
                </a:solidFill>
              </a:rPr>
              <a:t>value </a:t>
            </a:r>
            <a:r>
              <a:rPr lang="en-GB" dirty="0">
                <a:solidFill>
                  <a:srgbClr val="C00000"/>
                </a:solidFill>
              </a:rPr>
              <a:t>85 000 for </a:t>
            </a:r>
            <a:r>
              <a:rPr lang="en-GB" b="1" dirty="0">
                <a:solidFill>
                  <a:srgbClr val="C00000"/>
                </a:solidFill>
              </a:rPr>
              <a:t>variable</a:t>
            </a:r>
            <a:r>
              <a:rPr lang="en-GB" dirty="0">
                <a:solidFill>
                  <a:srgbClr val="C00000"/>
                </a:solidFill>
              </a:rPr>
              <a:t> ”Quantity (units)” and set ”Volumetric sampler #85b8” as a </a:t>
            </a:r>
            <a:r>
              <a:rPr lang="en-GB" b="1" dirty="0">
                <a:solidFill>
                  <a:srgbClr val="C00000"/>
                </a:solidFill>
              </a:rPr>
              <a:t>source</a:t>
            </a:r>
            <a:r>
              <a:rPr lang="en-GB" dirty="0"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660D1B-6AC7-C694-B3F1-27DE70F7D2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1007"/>
          <a:stretch>
            <a:fillRect/>
          </a:stretch>
        </p:blipFill>
        <p:spPr>
          <a:xfrm>
            <a:off x="784857" y="2554458"/>
            <a:ext cx="10622284" cy="3706384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2526071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BC11D-6831-14F7-3E4D-59D5BC359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2177F49A-4E44-6AFA-BDE5-C683859C8297}"/>
              </a:ext>
            </a:extLst>
          </p:cNvPr>
          <p:cNvSpPr txBox="1"/>
          <p:nvPr/>
        </p:nvSpPr>
        <p:spPr>
          <a:xfrm>
            <a:off x="777239" y="698466"/>
            <a:ext cx="10637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When </a:t>
            </a:r>
            <a:r>
              <a:rPr lang="en-GB" b="1" dirty="0">
                <a:solidFill>
                  <a:schemeClr val="tx2"/>
                </a:solidFill>
              </a:rPr>
              <a:t>measuring quantity</a:t>
            </a:r>
            <a:r>
              <a:rPr lang="en-GB" dirty="0">
                <a:solidFill>
                  <a:schemeClr val="tx2"/>
                </a:solidFill>
              </a:rPr>
              <a:t>, sometimes we use some volumetric sampler </a:t>
            </a:r>
            <a:r>
              <a:rPr lang="en-GB" b="1" dirty="0">
                <a:solidFill>
                  <a:schemeClr val="tx2"/>
                </a:solidFill>
              </a:rPr>
              <a:t>device</a:t>
            </a:r>
            <a:r>
              <a:rPr lang="en-GB" dirty="0">
                <a:solidFill>
                  <a:schemeClr val="tx2"/>
                </a:solidFill>
              </a:rPr>
              <a:t>.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271DC0-27CC-5FA1-03CE-2CBD1E78DB15}"/>
              </a:ext>
            </a:extLst>
          </p:cNvPr>
          <p:cNvSpPr txBox="1"/>
          <p:nvPr/>
        </p:nvSpPr>
        <p:spPr>
          <a:xfrm>
            <a:off x="777239" y="1446461"/>
            <a:ext cx="10637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We want to specify that the </a:t>
            </a:r>
            <a:r>
              <a:rPr lang="en-GB" b="1" dirty="0">
                <a:solidFill>
                  <a:schemeClr val="tx2"/>
                </a:solidFill>
              </a:rPr>
              <a:t>quantity</a:t>
            </a:r>
            <a:r>
              <a:rPr lang="en-GB" dirty="0">
                <a:solidFill>
                  <a:schemeClr val="tx2"/>
                </a:solidFill>
              </a:rPr>
              <a:t> decreased by 15%, as </a:t>
            </a:r>
            <a:r>
              <a:rPr lang="en-GB" b="1" dirty="0">
                <a:solidFill>
                  <a:schemeClr val="tx2"/>
                </a:solidFill>
              </a:rPr>
              <a:t>measured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chemeClr val="tx2"/>
                </a:solidFill>
              </a:rPr>
              <a:t>by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chemeClr val="tx2"/>
                </a:solidFill>
              </a:rPr>
              <a:t>that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chemeClr val="tx2"/>
                </a:solidFill>
              </a:rPr>
              <a:t>device</a:t>
            </a:r>
            <a:r>
              <a:rPr lang="en-GB" dirty="0">
                <a:solidFill>
                  <a:schemeClr val="tx2"/>
                </a:solidFill>
              </a:rPr>
              <a:t>.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8D0AD4-59F0-1AEC-8EC2-4BD460941795}"/>
              </a:ext>
            </a:extLst>
          </p:cNvPr>
          <p:cNvSpPr txBox="1"/>
          <p:nvPr/>
        </p:nvSpPr>
        <p:spPr>
          <a:xfrm>
            <a:off x="777235" y="2185125"/>
            <a:ext cx="10637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So, we are adding measurement </a:t>
            </a:r>
            <a:r>
              <a:rPr lang="en-GB" b="1" dirty="0">
                <a:solidFill>
                  <a:schemeClr val="tx2"/>
                </a:solidFill>
              </a:rPr>
              <a:t>manually</a:t>
            </a:r>
            <a:r>
              <a:rPr lang="en-GB" dirty="0">
                <a:solidFill>
                  <a:schemeClr val="tx2"/>
                </a:solidFill>
              </a:rPr>
              <a:t>, but the selected source is a </a:t>
            </a:r>
            <a:r>
              <a:rPr lang="en-GB" b="1" dirty="0">
                <a:solidFill>
                  <a:schemeClr val="tx2"/>
                </a:solidFill>
              </a:rPr>
              <a:t>Device</a:t>
            </a:r>
            <a:r>
              <a:rPr lang="en-GB" dirty="0">
                <a:solidFill>
                  <a:schemeClr val="tx2"/>
                </a:solidFill>
              </a:rPr>
              <a:t> instead of </a:t>
            </a:r>
            <a:r>
              <a:rPr lang="en-GB" b="1" dirty="0">
                <a:solidFill>
                  <a:schemeClr val="tx2"/>
                </a:solidFill>
              </a:rPr>
              <a:t>Manual</a:t>
            </a:r>
            <a:r>
              <a:rPr lang="en-GB" dirty="0">
                <a:solidFill>
                  <a:schemeClr val="tx2"/>
                </a:solidFill>
              </a:rPr>
              <a:t>?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CBF68E-E577-CF71-70C5-E16816375445}"/>
              </a:ext>
            </a:extLst>
          </p:cNvPr>
          <p:cNvSpPr txBox="1"/>
          <p:nvPr/>
        </p:nvSpPr>
        <p:spPr>
          <a:xfrm>
            <a:off x="784858" y="1077129"/>
            <a:ext cx="1062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>
                <a:solidFill>
                  <a:srgbClr val="C00000"/>
                </a:solidFill>
              </a:rPr>
              <a:t>Add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b="1" dirty="0">
                <a:solidFill>
                  <a:srgbClr val="C00000"/>
                </a:solidFill>
              </a:rPr>
              <a:t>device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en-GB" dirty="0">
                <a:solidFill>
                  <a:srgbClr val="C00000"/>
                </a:solidFill>
              </a:rPr>
              <a:t>”</a:t>
            </a:r>
            <a:r>
              <a:rPr lang="it-IT" dirty="0" err="1">
                <a:solidFill>
                  <a:srgbClr val="C00000"/>
                </a:solidFill>
              </a:rPr>
              <a:t>Volumetric</a:t>
            </a:r>
            <a:r>
              <a:rPr lang="it-IT" dirty="0">
                <a:solidFill>
                  <a:srgbClr val="C00000"/>
                </a:solidFill>
              </a:rPr>
              <a:t> sampler </a:t>
            </a:r>
            <a:r>
              <a:rPr lang="en-GB" dirty="0">
                <a:solidFill>
                  <a:srgbClr val="C00000"/>
                </a:solidFill>
              </a:rPr>
              <a:t>#85b8”</a:t>
            </a:r>
            <a:r>
              <a:rPr lang="it-IT" dirty="0">
                <a:solidFill>
                  <a:srgbClr val="C00000"/>
                </a:solidFill>
              </a:rPr>
              <a:t> (source names are </a:t>
            </a:r>
            <a:r>
              <a:rPr lang="it-IT" dirty="0" err="1">
                <a:solidFill>
                  <a:srgbClr val="C00000"/>
                </a:solidFill>
              </a:rPr>
              <a:t>unique</a:t>
            </a:r>
            <a:r>
              <a:rPr lang="it-IT" dirty="0">
                <a:solidFill>
                  <a:srgbClr val="C00000"/>
                </a:solidFill>
              </a:rPr>
              <a:t> per </a:t>
            </a:r>
            <a:r>
              <a:rPr lang="it-IT" dirty="0" err="1">
                <a:solidFill>
                  <a:srgbClr val="C00000"/>
                </a:solidFill>
              </a:rPr>
              <a:t>organization</a:t>
            </a:r>
            <a:r>
              <a:rPr lang="it-IT" dirty="0">
                <a:solidFill>
                  <a:srgbClr val="C00000"/>
                </a:solidFill>
              </a:rPr>
              <a:t>).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322F18-8A69-4D0B-70CD-CC65CD27088E}"/>
              </a:ext>
            </a:extLst>
          </p:cNvPr>
          <p:cNvSpPr txBox="1"/>
          <p:nvPr/>
        </p:nvSpPr>
        <p:spPr>
          <a:xfrm>
            <a:off x="784857" y="1815793"/>
            <a:ext cx="1062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Add measurement </a:t>
            </a:r>
            <a:r>
              <a:rPr lang="en-GB" b="1" dirty="0">
                <a:solidFill>
                  <a:srgbClr val="C00000"/>
                </a:solidFill>
              </a:rPr>
              <a:t>value </a:t>
            </a:r>
            <a:r>
              <a:rPr lang="en-GB" dirty="0">
                <a:solidFill>
                  <a:srgbClr val="C00000"/>
                </a:solidFill>
              </a:rPr>
              <a:t>85 000 for </a:t>
            </a:r>
            <a:r>
              <a:rPr lang="en-GB" b="1" dirty="0">
                <a:solidFill>
                  <a:srgbClr val="C00000"/>
                </a:solidFill>
              </a:rPr>
              <a:t>variable</a:t>
            </a:r>
            <a:r>
              <a:rPr lang="en-GB" dirty="0">
                <a:solidFill>
                  <a:srgbClr val="C00000"/>
                </a:solidFill>
              </a:rPr>
              <a:t> ”Quantity (units)” and set ”Volumetric sampler #85b8” as a </a:t>
            </a:r>
            <a:r>
              <a:rPr lang="en-GB" b="1" dirty="0">
                <a:solidFill>
                  <a:srgbClr val="C00000"/>
                </a:solidFill>
              </a:rPr>
              <a:t>source</a:t>
            </a:r>
            <a:r>
              <a:rPr lang="en-GB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9848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5D682-8B1C-E115-CCD3-4B5BA61B9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44D61B25-18CD-6E8B-2A7C-6E2C7FBA21B2}"/>
              </a:ext>
            </a:extLst>
          </p:cNvPr>
          <p:cNvSpPr txBox="1"/>
          <p:nvPr/>
        </p:nvSpPr>
        <p:spPr>
          <a:xfrm>
            <a:off x="777235" y="698466"/>
            <a:ext cx="10637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When </a:t>
            </a:r>
            <a:r>
              <a:rPr lang="en-GB" b="1" dirty="0">
                <a:solidFill>
                  <a:schemeClr val="tx2"/>
                </a:solidFill>
              </a:rPr>
              <a:t>measuring quantity</a:t>
            </a:r>
            <a:r>
              <a:rPr lang="en-GB" dirty="0">
                <a:solidFill>
                  <a:schemeClr val="tx2"/>
                </a:solidFill>
              </a:rPr>
              <a:t>, sometimes we use some volumetric sampler </a:t>
            </a:r>
            <a:r>
              <a:rPr lang="en-GB" b="1" dirty="0">
                <a:solidFill>
                  <a:schemeClr val="tx2"/>
                </a:solidFill>
              </a:rPr>
              <a:t>device</a:t>
            </a:r>
            <a:r>
              <a:rPr lang="en-GB" dirty="0">
                <a:solidFill>
                  <a:schemeClr val="tx2"/>
                </a:solidFill>
              </a:rPr>
              <a:t>.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CF9D15-A387-B26B-AE0D-7EA90CA5EAC3}"/>
              </a:ext>
            </a:extLst>
          </p:cNvPr>
          <p:cNvSpPr txBox="1"/>
          <p:nvPr/>
        </p:nvSpPr>
        <p:spPr>
          <a:xfrm>
            <a:off x="777235" y="1446461"/>
            <a:ext cx="10637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We want to specify that the </a:t>
            </a:r>
            <a:r>
              <a:rPr lang="en-GB" b="1" dirty="0">
                <a:solidFill>
                  <a:schemeClr val="tx2"/>
                </a:solidFill>
              </a:rPr>
              <a:t>quantity</a:t>
            </a:r>
            <a:r>
              <a:rPr lang="en-GB" dirty="0">
                <a:solidFill>
                  <a:schemeClr val="tx2"/>
                </a:solidFill>
              </a:rPr>
              <a:t> decreased by 15%, as </a:t>
            </a:r>
            <a:r>
              <a:rPr lang="en-GB" b="1" dirty="0">
                <a:solidFill>
                  <a:schemeClr val="tx2"/>
                </a:solidFill>
              </a:rPr>
              <a:t>measured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chemeClr val="tx2"/>
                </a:solidFill>
              </a:rPr>
              <a:t>by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chemeClr val="tx2"/>
                </a:solidFill>
              </a:rPr>
              <a:t>that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chemeClr val="tx2"/>
                </a:solidFill>
              </a:rPr>
              <a:t>device</a:t>
            </a:r>
            <a:r>
              <a:rPr lang="en-GB" dirty="0">
                <a:solidFill>
                  <a:schemeClr val="tx2"/>
                </a:solidFill>
              </a:rPr>
              <a:t>.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C25339-1954-8CCB-409E-CE2A7C4EFBAC}"/>
              </a:ext>
            </a:extLst>
          </p:cNvPr>
          <p:cNvSpPr txBox="1"/>
          <p:nvPr/>
        </p:nvSpPr>
        <p:spPr>
          <a:xfrm>
            <a:off x="777231" y="2185125"/>
            <a:ext cx="10637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So, we are adding measurement </a:t>
            </a:r>
            <a:r>
              <a:rPr lang="en-GB" b="1" dirty="0">
                <a:solidFill>
                  <a:schemeClr val="tx2"/>
                </a:solidFill>
              </a:rPr>
              <a:t>manually</a:t>
            </a:r>
            <a:r>
              <a:rPr lang="en-GB" dirty="0">
                <a:solidFill>
                  <a:schemeClr val="tx2"/>
                </a:solidFill>
              </a:rPr>
              <a:t>, but the selected source is a </a:t>
            </a:r>
            <a:r>
              <a:rPr lang="en-GB" b="1" dirty="0">
                <a:solidFill>
                  <a:schemeClr val="tx2"/>
                </a:solidFill>
              </a:rPr>
              <a:t>Device</a:t>
            </a:r>
            <a:r>
              <a:rPr lang="en-GB" dirty="0">
                <a:solidFill>
                  <a:schemeClr val="tx2"/>
                </a:solidFill>
              </a:rPr>
              <a:t> instead of </a:t>
            </a:r>
            <a:r>
              <a:rPr lang="en-GB" b="1" dirty="0">
                <a:solidFill>
                  <a:schemeClr val="tx2"/>
                </a:solidFill>
              </a:rPr>
              <a:t>Manual</a:t>
            </a:r>
            <a:r>
              <a:rPr lang="en-GB" dirty="0">
                <a:solidFill>
                  <a:schemeClr val="tx2"/>
                </a:solidFill>
              </a:rPr>
              <a:t>?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3905A8-CE85-AA69-6B28-5F2D85DB0502}"/>
              </a:ext>
            </a:extLst>
          </p:cNvPr>
          <p:cNvSpPr txBox="1"/>
          <p:nvPr/>
        </p:nvSpPr>
        <p:spPr>
          <a:xfrm>
            <a:off x="777229" y="2554457"/>
            <a:ext cx="10637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You </a:t>
            </a:r>
            <a:r>
              <a:rPr lang="en-GB" b="1" dirty="0">
                <a:solidFill>
                  <a:srgbClr val="C00000"/>
                </a:solidFill>
              </a:rPr>
              <a:t>used</a:t>
            </a:r>
            <a:r>
              <a:rPr lang="en-GB" dirty="0">
                <a:solidFill>
                  <a:srgbClr val="C00000"/>
                </a:solidFill>
              </a:rPr>
              <a:t> a device for measurement, but you provide it through UI because the device is </a:t>
            </a:r>
            <a:r>
              <a:rPr lang="en-GB" b="1" dirty="0">
                <a:solidFill>
                  <a:srgbClr val="C00000"/>
                </a:solidFill>
              </a:rPr>
              <a:t>not integrated</a:t>
            </a:r>
            <a:r>
              <a:rPr lang="en-GB" dirty="0">
                <a:solidFill>
                  <a:srgbClr val="C00000"/>
                </a:solidFill>
              </a:rPr>
              <a:t>.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590752-C932-D0E0-D0C7-20AC3DF5E32D}"/>
              </a:ext>
            </a:extLst>
          </p:cNvPr>
          <p:cNvSpPr txBox="1"/>
          <p:nvPr/>
        </p:nvSpPr>
        <p:spPr>
          <a:xfrm>
            <a:off x="784858" y="1077129"/>
            <a:ext cx="1062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>
                <a:solidFill>
                  <a:srgbClr val="C00000"/>
                </a:solidFill>
              </a:rPr>
              <a:t>Add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b="1" dirty="0">
                <a:solidFill>
                  <a:srgbClr val="C00000"/>
                </a:solidFill>
              </a:rPr>
              <a:t>device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en-GB" dirty="0">
                <a:solidFill>
                  <a:srgbClr val="C00000"/>
                </a:solidFill>
              </a:rPr>
              <a:t>”</a:t>
            </a:r>
            <a:r>
              <a:rPr lang="it-IT" dirty="0" err="1">
                <a:solidFill>
                  <a:srgbClr val="C00000"/>
                </a:solidFill>
              </a:rPr>
              <a:t>Volumetric</a:t>
            </a:r>
            <a:r>
              <a:rPr lang="it-IT" dirty="0">
                <a:solidFill>
                  <a:srgbClr val="C00000"/>
                </a:solidFill>
              </a:rPr>
              <a:t> sampler </a:t>
            </a:r>
            <a:r>
              <a:rPr lang="en-GB" dirty="0">
                <a:solidFill>
                  <a:srgbClr val="C00000"/>
                </a:solidFill>
              </a:rPr>
              <a:t>#85b8”</a:t>
            </a:r>
            <a:r>
              <a:rPr lang="it-IT" dirty="0">
                <a:solidFill>
                  <a:srgbClr val="C00000"/>
                </a:solidFill>
              </a:rPr>
              <a:t> (source names are </a:t>
            </a:r>
            <a:r>
              <a:rPr lang="it-IT" dirty="0" err="1">
                <a:solidFill>
                  <a:srgbClr val="C00000"/>
                </a:solidFill>
              </a:rPr>
              <a:t>unique</a:t>
            </a:r>
            <a:r>
              <a:rPr lang="it-IT" dirty="0">
                <a:solidFill>
                  <a:srgbClr val="C00000"/>
                </a:solidFill>
              </a:rPr>
              <a:t> per </a:t>
            </a:r>
            <a:r>
              <a:rPr lang="it-IT" dirty="0" err="1">
                <a:solidFill>
                  <a:srgbClr val="C00000"/>
                </a:solidFill>
              </a:rPr>
              <a:t>organization</a:t>
            </a:r>
            <a:r>
              <a:rPr lang="it-IT" dirty="0">
                <a:solidFill>
                  <a:srgbClr val="C00000"/>
                </a:solidFill>
              </a:rPr>
              <a:t>).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0B9E9E-4BCE-446D-559D-0D1662106E89}"/>
              </a:ext>
            </a:extLst>
          </p:cNvPr>
          <p:cNvSpPr txBox="1"/>
          <p:nvPr/>
        </p:nvSpPr>
        <p:spPr>
          <a:xfrm>
            <a:off x="784857" y="1815793"/>
            <a:ext cx="10622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Add measurement </a:t>
            </a:r>
            <a:r>
              <a:rPr lang="en-GB" b="1" dirty="0">
                <a:solidFill>
                  <a:srgbClr val="C00000"/>
                </a:solidFill>
              </a:rPr>
              <a:t>value </a:t>
            </a:r>
            <a:r>
              <a:rPr lang="en-GB" dirty="0">
                <a:solidFill>
                  <a:srgbClr val="C00000"/>
                </a:solidFill>
              </a:rPr>
              <a:t>85 000 for </a:t>
            </a:r>
            <a:r>
              <a:rPr lang="en-GB" b="1" dirty="0">
                <a:solidFill>
                  <a:srgbClr val="C00000"/>
                </a:solidFill>
              </a:rPr>
              <a:t>variable</a:t>
            </a:r>
            <a:r>
              <a:rPr lang="en-GB" dirty="0">
                <a:solidFill>
                  <a:srgbClr val="C00000"/>
                </a:solidFill>
              </a:rPr>
              <a:t> ”Quantity (units)” and set ”Volumetric sampler #85b8” as a </a:t>
            </a:r>
            <a:r>
              <a:rPr lang="en-GB" b="1" dirty="0">
                <a:solidFill>
                  <a:srgbClr val="C00000"/>
                </a:solidFill>
              </a:rPr>
              <a:t>source</a:t>
            </a:r>
            <a:r>
              <a:rPr lang="en-GB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34592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905F1-8B2D-F0FC-0986-92A08EA2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11FBA4A-F307-73EA-54DA-39AFCC59E4A1}"/>
              </a:ext>
            </a:extLst>
          </p:cNvPr>
          <p:cNvSpPr txBox="1"/>
          <p:nvPr/>
        </p:nvSpPr>
        <p:spPr>
          <a:xfrm>
            <a:off x="792481" y="700177"/>
            <a:ext cx="1060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How</a:t>
            </a:r>
            <a:r>
              <a:rPr lang="en-GB" dirty="0">
                <a:solidFill>
                  <a:schemeClr val="tx2"/>
                </a:solidFill>
              </a:rPr>
              <a:t> can we </a:t>
            </a:r>
            <a:r>
              <a:rPr lang="en-GB" b="1" dirty="0">
                <a:solidFill>
                  <a:schemeClr val="tx2"/>
                </a:solidFill>
              </a:rPr>
              <a:t>integrate</a:t>
            </a:r>
            <a:r>
              <a:rPr lang="en-GB" dirty="0">
                <a:solidFill>
                  <a:schemeClr val="tx2"/>
                </a:solidFill>
              </a:rPr>
              <a:t> a device, in a way that measurements from it are linked to batches </a:t>
            </a:r>
            <a:r>
              <a:rPr lang="en-GB" b="1" dirty="0">
                <a:solidFill>
                  <a:schemeClr val="tx2"/>
                </a:solidFill>
              </a:rPr>
              <a:t>automatically</a:t>
            </a:r>
            <a:r>
              <a:rPr lang="en-GB" dirty="0">
                <a:solidFill>
                  <a:schemeClr val="tx2"/>
                </a:solidFill>
              </a:rPr>
              <a:t>?</a:t>
            </a:r>
            <a:endParaRPr lang="en-GB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612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33B07-3130-D8B8-538E-5AA8CA701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12180E0-B99B-B90C-E17A-EA2C1DDC64E2}"/>
              </a:ext>
            </a:extLst>
          </p:cNvPr>
          <p:cNvSpPr txBox="1"/>
          <p:nvPr/>
        </p:nvSpPr>
        <p:spPr>
          <a:xfrm>
            <a:off x="772162" y="700177"/>
            <a:ext cx="10647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How</a:t>
            </a:r>
            <a:r>
              <a:rPr lang="en-GB" dirty="0">
                <a:solidFill>
                  <a:schemeClr val="tx2"/>
                </a:solidFill>
              </a:rPr>
              <a:t> can we </a:t>
            </a:r>
            <a:r>
              <a:rPr lang="en-GB" b="1" dirty="0">
                <a:solidFill>
                  <a:schemeClr val="tx2"/>
                </a:solidFill>
              </a:rPr>
              <a:t>integrate</a:t>
            </a:r>
            <a:r>
              <a:rPr lang="en-GB" dirty="0">
                <a:solidFill>
                  <a:schemeClr val="tx2"/>
                </a:solidFill>
              </a:rPr>
              <a:t> a device, in a way that measurements from it are linked to batches </a:t>
            </a:r>
            <a:r>
              <a:rPr lang="en-GB" b="1" dirty="0">
                <a:solidFill>
                  <a:schemeClr val="tx2"/>
                </a:solidFill>
              </a:rPr>
              <a:t>automatically</a:t>
            </a:r>
            <a:r>
              <a:rPr lang="en-GB" dirty="0">
                <a:solidFill>
                  <a:schemeClr val="tx2"/>
                </a:solidFill>
              </a:rPr>
              <a:t>?</a:t>
            </a:r>
            <a:endParaRPr lang="en-GB" b="1" dirty="0">
              <a:solidFill>
                <a:schemeClr val="tx2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A275E40-93AB-308F-5829-73F965CE6AE8}"/>
              </a:ext>
            </a:extLst>
          </p:cNvPr>
          <p:cNvGrpSpPr/>
          <p:nvPr/>
        </p:nvGrpSpPr>
        <p:grpSpPr>
          <a:xfrm>
            <a:off x="7146329" y="1942331"/>
            <a:ext cx="1055300" cy="1307902"/>
            <a:chOff x="6386423" y="2072497"/>
            <a:chExt cx="1463616" cy="158294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1941566-603A-A412-DA83-50D57AB77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702725" y="2072497"/>
              <a:ext cx="1147314" cy="1147314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D60D8788-81FD-4E2A-0E66-FAFA2F25FF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544574" y="2281686"/>
              <a:ext cx="1147314" cy="1147314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FFB2E851-828A-54E0-52ED-1A5982427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386423" y="2508127"/>
              <a:ext cx="1147314" cy="1147314"/>
            </a:xfrm>
            <a:prstGeom prst="rect">
              <a:avLst/>
            </a:prstGeom>
          </p:spPr>
        </p:pic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DC17ACD3-42B3-A59D-967D-3C38987E7DB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93308" y="2479210"/>
            <a:ext cx="2616678" cy="2616678"/>
          </a:xfrm>
          <a:prstGeom prst="rect">
            <a:avLst/>
          </a:prstGeom>
        </p:spPr>
      </p:pic>
      <p:sp>
        <p:nvSpPr>
          <p:cNvPr id="40" name="Arrow: Right 39">
            <a:extLst>
              <a:ext uri="{FF2B5EF4-FFF2-40B4-BE49-F238E27FC236}">
                <a16:creationId xmlns:a16="http://schemas.microsoft.com/office/drawing/2014/main" id="{3CDF0399-5A05-2084-2FB5-6726695E03D3}"/>
              </a:ext>
            </a:extLst>
          </p:cNvPr>
          <p:cNvSpPr/>
          <p:nvPr/>
        </p:nvSpPr>
        <p:spPr>
          <a:xfrm rot="1355997">
            <a:off x="8152987" y="2659301"/>
            <a:ext cx="870530" cy="485985"/>
          </a:xfrm>
          <a:prstGeom prst="rightArrow">
            <a:avLst/>
          </a:prstGeom>
          <a:ln>
            <a:solidFill>
              <a:srgbClr val="2E3845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675DC5-32CA-4541-7AF4-DDC6C2249BEF}"/>
              </a:ext>
            </a:extLst>
          </p:cNvPr>
          <p:cNvSpPr txBox="1"/>
          <p:nvPr/>
        </p:nvSpPr>
        <p:spPr>
          <a:xfrm>
            <a:off x="772161" y="1069509"/>
            <a:ext cx="10647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C00000"/>
                </a:solidFill>
              </a:rPr>
              <a:t>To </a:t>
            </a:r>
            <a:r>
              <a:rPr lang="it-IT" dirty="0" err="1">
                <a:solidFill>
                  <a:srgbClr val="C00000"/>
                </a:solidFill>
              </a:rPr>
              <a:t>minimize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dirty="0" err="1">
                <a:solidFill>
                  <a:srgbClr val="C00000"/>
                </a:solidFill>
              </a:rPr>
              <a:t>integration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connect</a:t>
            </a:r>
            <a:r>
              <a:rPr lang="it-IT" b="1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batches</a:t>
            </a:r>
            <a:r>
              <a:rPr lang="it-IT" b="1" dirty="0">
                <a:solidFill>
                  <a:srgbClr val="C00000"/>
                </a:solidFill>
              </a:rPr>
              <a:t> and sources by </a:t>
            </a:r>
            <a:r>
              <a:rPr lang="it-IT" b="1" dirty="0" err="1">
                <a:solidFill>
                  <a:srgbClr val="C00000"/>
                </a:solidFill>
              </a:rPr>
              <a:t>attributes</a:t>
            </a:r>
            <a:r>
              <a:rPr lang="it-IT" dirty="0">
                <a:solidFill>
                  <a:srgbClr val="C00000"/>
                </a:solidFill>
              </a:rPr>
              <a:t> (</a:t>
            </a:r>
            <a:r>
              <a:rPr lang="it-IT" dirty="0" err="1">
                <a:solidFill>
                  <a:srgbClr val="C00000"/>
                </a:solidFill>
              </a:rPr>
              <a:t>layer</a:t>
            </a:r>
            <a:r>
              <a:rPr lang="it-IT" dirty="0">
                <a:solidFill>
                  <a:srgbClr val="C00000"/>
                </a:solidFill>
              </a:rPr>
              <a:t> of </a:t>
            </a:r>
            <a:r>
              <a:rPr lang="it-IT" dirty="0" err="1">
                <a:solidFill>
                  <a:srgbClr val="C00000"/>
                </a:solidFill>
              </a:rPr>
              <a:t>indirection</a:t>
            </a:r>
            <a:r>
              <a:rPr lang="it-IT" dirty="0">
                <a:solidFill>
                  <a:srgbClr val="C00000"/>
                </a:solidFill>
              </a:rPr>
              <a:t>).</a:t>
            </a:r>
            <a:endParaRPr lang="en-GB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4055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5A8EF-1986-9963-008D-56D67CBAA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E79FC51-93C1-FDC7-1F6C-31154167E075}"/>
              </a:ext>
            </a:extLst>
          </p:cNvPr>
          <p:cNvSpPr txBox="1"/>
          <p:nvPr/>
        </p:nvSpPr>
        <p:spPr>
          <a:xfrm>
            <a:off x="751841" y="700177"/>
            <a:ext cx="10688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How</a:t>
            </a:r>
            <a:r>
              <a:rPr lang="en-GB" dirty="0">
                <a:solidFill>
                  <a:schemeClr val="tx2"/>
                </a:solidFill>
              </a:rPr>
              <a:t> can we </a:t>
            </a:r>
            <a:r>
              <a:rPr lang="en-GB" b="1" dirty="0">
                <a:solidFill>
                  <a:schemeClr val="tx2"/>
                </a:solidFill>
              </a:rPr>
              <a:t>integrate</a:t>
            </a:r>
            <a:r>
              <a:rPr lang="en-GB" dirty="0">
                <a:solidFill>
                  <a:schemeClr val="tx2"/>
                </a:solidFill>
              </a:rPr>
              <a:t> a device, in a way that measurements from it are linked to batches </a:t>
            </a:r>
            <a:r>
              <a:rPr lang="en-GB" b="1" dirty="0">
                <a:solidFill>
                  <a:schemeClr val="tx2"/>
                </a:solidFill>
              </a:rPr>
              <a:t>automatically</a:t>
            </a:r>
            <a:r>
              <a:rPr lang="en-GB" dirty="0">
                <a:solidFill>
                  <a:schemeClr val="tx2"/>
                </a:solidFill>
              </a:rPr>
              <a:t>?</a:t>
            </a:r>
            <a:endParaRPr lang="en-GB" b="1" dirty="0">
              <a:solidFill>
                <a:schemeClr val="tx2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57C8A3C-52D7-83BA-4F03-408AA312F658}"/>
              </a:ext>
            </a:extLst>
          </p:cNvPr>
          <p:cNvGrpSpPr/>
          <p:nvPr/>
        </p:nvGrpSpPr>
        <p:grpSpPr>
          <a:xfrm>
            <a:off x="7146329" y="1942331"/>
            <a:ext cx="1055300" cy="1307902"/>
            <a:chOff x="6386423" y="2072497"/>
            <a:chExt cx="1463616" cy="158294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D3FB3563-17F2-7B9C-C087-E6215A209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702725" y="2072497"/>
              <a:ext cx="1147314" cy="1147314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8EF747C-6D3E-5788-3949-8A64E3C6A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544574" y="2281686"/>
              <a:ext cx="1147314" cy="1147314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308D7EE8-8A6C-B397-1BDE-6C2831262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386423" y="2508127"/>
              <a:ext cx="1147314" cy="1147314"/>
            </a:xfrm>
            <a:prstGeom prst="rect">
              <a:avLst/>
            </a:prstGeom>
          </p:spPr>
        </p:pic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D122F799-4ADC-C7C8-47A2-EDCE5F7FD7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93308" y="2479210"/>
            <a:ext cx="2616678" cy="2616678"/>
          </a:xfrm>
          <a:prstGeom prst="rect">
            <a:avLst/>
          </a:prstGeom>
        </p:spPr>
      </p:pic>
      <p:sp>
        <p:nvSpPr>
          <p:cNvPr id="40" name="Arrow: Right 39">
            <a:extLst>
              <a:ext uri="{FF2B5EF4-FFF2-40B4-BE49-F238E27FC236}">
                <a16:creationId xmlns:a16="http://schemas.microsoft.com/office/drawing/2014/main" id="{7D1E9409-2BD5-58A1-9CFA-09BC4E504FF5}"/>
              </a:ext>
            </a:extLst>
          </p:cNvPr>
          <p:cNvSpPr/>
          <p:nvPr/>
        </p:nvSpPr>
        <p:spPr>
          <a:xfrm rot="1355997">
            <a:off x="8152987" y="2659301"/>
            <a:ext cx="870530" cy="485985"/>
          </a:xfrm>
          <a:prstGeom prst="rightArrow">
            <a:avLst/>
          </a:prstGeom>
          <a:ln>
            <a:solidFill>
              <a:srgbClr val="2E3845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6AD34D37-7C58-5172-514C-D5E910C4A8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321" y="1914277"/>
            <a:ext cx="5135881" cy="1371600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sp>
        <p:nvSpPr>
          <p:cNvPr id="56" name="Arrow: Right 55">
            <a:extLst>
              <a:ext uri="{FF2B5EF4-FFF2-40B4-BE49-F238E27FC236}">
                <a16:creationId xmlns:a16="http://schemas.microsoft.com/office/drawing/2014/main" id="{1E148E31-B876-B5D3-676E-E95E2D65E085}"/>
              </a:ext>
            </a:extLst>
          </p:cNvPr>
          <p:cNvSpPr/>
          <p:nvPr/>
        </p:nvSpPr>
        <p:spPr>
          <a:xfrm rot="10800000">
            <a:off x="6083664" y="2353290"/>
            <a:ext cx="827238" cy="485985"/>
          </a:xfrm>
          <a:prstGeom prst="rightArrow">
            <a:avLst/>
          </a:prstGeom>
          <a:noFill/>
          <a:ln>
            <a:solidFill>
              <a:srgbClr val="C00000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A9263C-DA4F-E640-3BCE-F9830E8EF589}"/>
              </a:ext>
            </a:extLst>
          </p:cNvPr>
          <p:cNvSpPr txBox="1"/>
          <p:nvPr/>
        </p:nvSpPr>
        <p:spPr>
          <a:xfrm>
            <a:off x="751840" y="1069509"/>
            <a:ext cx="10688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C00000"/>
                </a:solidFill>
              </a:rPr>
              <a:t>To </a:t>
            </a:r>
            <a:r>
              <a:rPr lang="it-IT" dirty="0" err="1">
                <a:solidFill>
                  <a:srgbClr val="C00000"/>
                </a:solidFill>
              </a:rPr>
              <a:t>minimize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dirty="0" err="1">
                <a:solidFill>
                  <a:srgbClr val="C00000"/>
                </a:solidFill>
              </a:rPr>
              <a:t>integration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connect</a:t>
            </a:r>
            <a:r>
              <a:rPr lang="it-IT" b="1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batches</a:t>
            </a:r>
            <a:r>
              <a:rPr lang="it-IT" b="1" dirty="0">
                <a:solidFill>
                  <a:srgbClr val="C00000"/>
                </a:solidFill>
              </a:rPr>
              <a:t> and sources by </a:t>
            </a:r>
            <a:r>
              <a:rPr lang="it-IT" b="1" dirty="0" err="1">
                <a:solidFill>
                  <a:srgbClr val="C00000"/>
                </a:solidFill>
              </a:rPr>
              <a:t>attributes</a:t>
            </a:r>
            <a:r>
              <a:rPr lang="it-IT" dirty="0">
                <a:solidFill>
                  <a:srgbClr val="C00000"/>
                </a:solidFill>
              </a:rPr>
              <a:t> (</a:t>
            </a:r>
            <a:r>
              <a:rPr lang="it-IT" dirty="0" err="1">
                <a:solidFill>
                  <a:srgbClr val="C00000"/>
                </a:solidFill>
              </a:rPr>
              <a:t>layer</a:t>
            </a:r>
            <a:r>
              <a:rPr lang="it-IT" dirty="0">
                <a:solidFill>
                  <a:srgbClr val="C00000"/>
                </a:solidFill>
              </a:rPr>
              <a:t> of </a:t>
            </a:r>
            <a:r>
              <a:rPr lang="it-IT" dirty="0" err="1">
                <a:solidFill>
                  <a:srgbClr val="C00000"/>
                </a:solidFill>
              </a:rPr>
              <a:t>indirection</a:t>
            </a:r>
            <a:r>
              <a:rPr lang="it-IT" dirty="0">
                <a:solidFill>
                  <a:srgbClr val="C00000"/>
                </a:solidFill>
              </a:rPr>
              <a:t>).</a:t>
            </a:r>
            <a:endParaRPr lang="en-GB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407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D6D7B-838E-09EC-F4D3-20DF81C09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793F735-3F7D-A365-C9E7-4C36D63ADEA2}"/>
              </a:ext>
            </a:extLst>
          </p:cNvPr>
          <p:cNvSpPr txBox="1"/>
          <p:nvPr/>
        </p:nvSpPr>
        <p:spPr>
          <a:xfrm>
            <a:off x="751841" y="700177"/>
            <a:ext cx="10688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How</a:t>
            </a:r>
            <a:r>
              <a:rPr lang="en-GB" dirty="0">
                <a:solidFill>
                  <a:schemeClr val="tx2"/>
                </a:solidFill>
              </a:rPr>
              <a:t> can we </a:t>
            </a:r>
            <a:r>
              <a:rPr lang="en-GB" b="1" dirty="0">
                <a:solidFill>
                  <a:schemeClr val="tx2"/>
                </a:solidFill>
              </a:rPr>
              <a:t>integrate</a:t>
            </a:r>
            <a:r>
              <a:rPr lang="en-GB" dirty="0">
                <a:solidFill>
                  <a:schemeClr val="tx2"/>
                </a:solidFill>
              </a:rPr>
              <a:t> a device, in a way that measurements from it are linked to batches </a:t>
            </a:r>
            <a:r>
              <a:rPr lang="en-GB" b="1" dirty="0">
                <a:solidFill>
                  <a:schemeClr val="tx2"/>
                </a:solidFill>
              </a:rPr>
              <a:t>automatically</a:t>
            </a:r>
            <a:r>
              <a:rPr lang="en-GB" dirty="0">
                <a:solidFill>
                  <a:schemeClr val="tx2"/>
                </a:solidFill>
              </a:rPr>
              <a:t>?</a:t>
            </a:r>
            <a:endParaRPr lang="en-GB" b="1" dirty="0">
              <a:solidFill>
                <a:schemeClr val="tx2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5D901D5-BBBE-703B-3F78-9AA9932B517A}"/>
              </a:ext>
            </a:extLst>
          </p:cNvPr>
          <p:cNvGrpSpPr/>
          <p:nvPr/>
        </p:nvGrpSpPr>
        <p:grpSpPr>
          <a:xfrm>
            <a:off x="7146329" y="1942331"/>
            <a:ext cx="1055300" cy="1307902"/>
            <a:chOff x="6386423" y="2072497"/>
            <a:chExt cx="1463616" cy="158294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6727E5-D346-6028-77AC-85496A113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702725" y="2072497"/>
              <a:ext cx="1147314" cy="1147314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4EDBA39A-3562-17A3-A6AA-68C865DE95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544574" y="2281686"/>
              <a:ext cx="1147314" cy="1147314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C8A88118-D876-ABB6-FF4F-F9D59E03E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386423" y="2508127"/>
              <a:ext cx="1147314" cy="1147314"/>
            </a:xfrm>
            <a:prstGeom prst="rect">
              <a:avLst/>
            </a:prstGeom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E2B84432-7361-DD4E-927D-97566865577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169334" y="4343976"/>
            <a:ext cx="1009290" cy="100929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86416D6-752E-4E87-EF52-E9F7051D3F5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93308" y="2479210"/>
            <a:ext cx="2616678" cy="2616678"/>
          </a:xfrm>
          <a:prstGeom prst="rect">
            <a:avLst/>
          </a:prstGeom>
        </p:spPr>
      </p:pic>
      <p:sp>
        <p:nvSpPr>
          <p:cNvPr id="40" name="Arrow: Right 39">
            <a:extLst>
              <a:ext uri="{FF2B5EF4-FFF2-40B4-BE49-F238E27FC236}">
                <a16:creationId xmlns:a16="http://schemas.microsoft.com/office/drawing/2014/main" id="{3429F55F-D364-84EF-3CC1-16BD16004CF4}"/>
              </a:ext>
            </a:extLst>
          </p:cNvPr>
          <p:cNvSpPr/>
          <p:nvPr/>
        </p:nvSpPr>
        <p:spPr>
          <a:xfrm rot="1355997">
            <a:off x="8152987" y="2659301"/>
            <a:ext cx="870530" cy="485985"/>
          </a:xfrm>
          <a:prstGeom prst="rightArrow">
            <a:avLst/>
          </a:prstGeom>
          <a:ln>
            <a:solidFill>
              <a:srgbClr val="2E3845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3F562E9C-ADAD-5922-0F95-0D79E2A1DC2A}"/>
              </a:ext>
            </a:extLst>
          </p:cNvPr>
          <p:cNvSpPr/>
          <p:nvPr/>
        </p:nvSpPr>
        <p:spPr>
          <a:xfrm rot="19717430">
            <a:off x="8241879" y="4513216"/>
            <a:ext cx="865202" cy="485985"/>
          </a:xfrm>
          <a:prstGeom prst="rightArrow">
            <a:avLst/>
          </a:prstGeom>
          <a:ln>
            <a:solidFill>
              <a:srgbClr val="2E3844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D034C555-3210-CA3A-2DA1-71685869E1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321" y="1914277"/>
            <a:ext cx="5135881" cy="1371600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sp>
        <p:nvSpPr>
          <p:cNvPr id="56" name="Arrow: Right 55">
            <a:extLst>
              <a:ext uri="{FF2B5EF4-FFF2-40B4-BE49-F238E27FC236}">
                <a16:creationId xmlns:a16="http://schemas.microsoft.com/office/drawing/2014/main" id="{3AFEED84-9912-C6C2-81B9-FB555C8BDE76}"/>
              </a:ext>
            </a:extLst>
          </p:cNvPr>
          <p:cNvSpPr/>
          <p:nvPr/>
        </p:nvSpPr>
        <p:spPr>
          <a:xfrm rot="10800000">
            <a:off x="6083664" y="2353290"/>
            <a:ext cx="827238" cy="485985"/>
          </a:xfrm>
          <a:prstGeom prst="rightArrow">
            <a:avLst/>
          </a:prstGeom>
          <a:noFill/>
          <a:ln>
            <a:solidFill>
              <a:srgbClr val="C00000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6351BB-49A0-9E63-36DA-CF203F9438DE}"/>
              </a:ext>
            </a:extLst>
          </p:cNvPr>
          <p:cNvSpPr txBox="1"/>
          <p:nvPr/>
        </p:nvSpPr>
        <p:spPr>
          <a:xfrm>
            <a:off x="751840" y="1069509"/>
            <a:ext cx="10688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C00000"/>
                </a:solidFill>
              </a:rPr>
              <a:t>To </a:t>
            </a:r>
            <a:r>
              <a:rPr lang="it-IT" dirty="0" err="1">
                <a:solidFill>
                  <a:srgbClr val="C00000"/>
                </a:solidFill>
              </a:rPr>
              <a:t>minimize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dirty="0" err="1">
                <a:solidFill>
                  <a:srgbClr val="C00000"/>
                </a:solidFill>
              </a:rPr>
              <a:t>integration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connect</a:t>
            </a:r>
            <a:r>
              <a:rPr lang="it-IT" b="1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batches</a:t>
            </a:r>
            <a:r>
              <a:rPr lang="it-IT" b="1" dirty="0">
                <a:solidFill>
                  <a:srgbClr val="C00000"/>
                </a:solidFill>
              </a:rPr>
              <a:t> and sources by </a:t>
            </a:r>
            <a:r>
              <a:rPr lang="it-IT" b="1" dirty="0" err="1">
                <a:solidFill>
                  <a:srgbClr val="C00000"/>
                </a:solidFill>
              </a:rPr>
              <a:t>attributes</a:t>
            </a:r>
            <a:r>
              <a:rPr lang="it-IT" dirty="0">
                <a:solidFill>
                  <a:srgbClr val="C00000"/>
                </a:solidFill>
              </a:rPr>
              <a:t> (</a:t>
            </a:r>
            <a:r>
              <a:rPr lang="it-IT" dirty="0" err="1">
                <a:solidFill>
                  <a:srgbClr val="C00000"/>
                </a:solidFill>
              </a:rPr>
              <a:t>layer</a:t>
            </a:r>
            <a:r>
              <a:rPr lang="it-IT" dirty="0">
                <a:solidFill>
                  <a:srgbClr val="C00000"/>
                </a:solidFill>
              </a:rPr>
              <a:t> of </a:t>
            </a:r>
            <a:r>
              <a:rPr lang="it-IT" dirty="0" err="1">
                <a:solidFill>
                  <a:srgbClr val="C00000"/>
                </a:solidFill>
              </a:rPr>
              <a:t>indirection</a:t>
            </a:r>
            <a:r>
              <a:rPr lang="it-IT" dirty="0">
                <a:solidFill>
                  <a:srgbClr val="C00000"/>
                </a:solidFill>
              </a:rPr>
              <a:t>).</a:t>
            </a:r>
            <a:endParaRPr lang="en-GB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8349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56B15-D43A-3A7A-FB3E-1A1D5D6E1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77F32E3-8D43-8B4B-2AED-9811BAF69216}"/>
              </a:ext>
            </a:extLst>
          </p:cNvPr>
          <p:cNvSpPr txBox="1"/>
          <p:nvPr/>
        </p:nvSpPr>
        <p:spPr>
          <a:xfrm>
            <a:off x="782012" y="700177"/>
            <a:ext cx="10627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How</a:t>
            </a:r>
            <a:r>
              <a:rPr lang="en-GB" dirty="0">
                <a:solidFill>
                  <a:schemeClr val="tx2"/>
                </a:solidFill>
              </a:rPr>
              <a:t> can we </a:t>
            </a:r>
            <a:r>
              <a:rPr lang="en-GB" b="1" dirty="0">
                <a:solidFill>
                  <a:schemeClr val="tx2"/>
                </a:solidFill>
              </a:rPr>
              <a:t>integrate</a:t>
            </a:r>
            <a:r>
              <a:rPr lang="en-GB" dirty="0">
                <a:solidFill>
                  <a:schemeClr val="tx2"/>
                </a:solidFill>
              </a:rPr>
              <a:t> a device, in a way that measurements from it are linked to batches </a:t>
            </a:r>
            <a:r>
              <a:rPr lang="en-GB" b="1" dirty="0">
                <a:solidFill>
                  <a:schemeClr val="tx2"/>
                </a:solidFill>
              </a:rPr>
              <a:t>automatically</a:t>
            </a:r>
            <a:r>
              <a:rPr lang="en-GB" dirty="0">
                <a:solidFill>
                  <a:schemeClr val="tx2"/>
                </a:solidFill>
              </a:rPr>
              <a:t>?</a:t>
            </a:r>
            <a:endParaRPr lang="en-GB" b="1" dirty="0">
              <a:solidFill>
                <a:schemeClr val="tx2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30F6721-4B94-56D3-FFBF-EFEAE27C5CC8}"/>
              </a:ext>
            </a:extLst>
          </p:cNvPr>
          <p:cNvGrpSpPr/>
          <p:nvPr/>
        </p:nvGrpSpPr>
        <p:grpSpPr>
          <a:xfrm>
            <a:off x="7146329" y="1942331"/>
            <a:ext cx="1055300" cy="1307902"/>
            <a:chOff x="6386423" y="2072497"/>
            <a:chExt cx="1463616" cy="158294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9FA0CDD-BD0B-5D8B-E705-F8DDD3A199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702725" y="2072497"/>
              <a:ext cx="1147314" cy="1147314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1CAAA79-FC57-68BF-0AEF-A6D75B21B6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544574" y="2281686"/>
              <a:ext cx="1147314" cy="1147314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35B322F-A0DA-7D58-09A6-4CE8F8CF6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386423" y="2508127"/>
              <a:ext cx="1147314" cy="1147314"/>
            </a:xfrm>
            <a:prstGeom prst="rect">
              <a:avLst/>
            </a:prstGeom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4E6CCB94-51E2-807B-CBA0-9FC3F603A45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169334" y="4343976"/>
            <a:ext cx="1009290" cy="100929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825A3C9-151E-725B-13BC-B13C8C974C4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93308" y="2479210"/>
            <a:ext cx="2616678" cy="2616678"/>
          </a:xfrm>
          <a:prstGeom prst="rect">
            <a:avLst/>
          </a:prstGeom>
        </p:spPr>
      </p:pic>
      <p:sp>
        <p:nvSpPr>
          <p:cNvPr id="40" name="Arrow: Right 39">
            <a:extLst>
              <a:ext uri="{FF2B5EF4-FFF2-40B4-BE49-F238E27FC236}">
                <a16:creationId xmlns:a16="http://schemas.microsoft.com/office/drawing/2014/main" id="{33D7B96D-81A8-BFEE-2727-DB12F75182D7}"/>
              </a:ext>
            </a:extLst>
          </p:cNvPr>
          <p:cNvSpPr/>
          <p:nvPr/>
        </p:nvSpPr>
        <p:spPr>
          <a:xfrm rot="1355997">
            <a:off x="8152987" y="2659301"/>
            <a:ext cx="870530" cy="485985"/>
          </a:xfrm>
          <a:prstGeom prst="rightArrow">
            <a:avLst/>
          </a:prstGeom>
          <a:ln>
            <a:solidFill>
              <a:srgbClr val="2E3845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57D84EBF-DDBC-5610-15A9-82FC373A8C24}"/>
              </a:ext>
            </a:extLst>
          </p:cNvPr>
          <p:cNvSpPr/>
          <p:nvPr/>
        </p:nvSpPr>
        <p:spPr>
          <a:xfrm rot="19717430">
            <a:off x="8241879" y="4513216"/>
            <a:ext cx="865202" cy="485985"/>
          </a:xfrm>
          <a:prstGeom prst="rightArrow">
            <a:avLst/>
          </a:prstGeom>
          <a:ln>
            <a:solidFill>
              <a:srgbClr val="2E3844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1F385011-6CBA-347A-A278-D02974024E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321" y="1914277"/>
            <a:ext cx="5135881" cy="1371600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sp>
        <p:nvSpPr>
          <p:cNvPr id="54" name="Arrow: Right 53">
            <a:extLst>
              <a:ext uri="{FF2B5EF4-FFF2-40B4-BE49-F238E27FC236}">
                <a16:creationId xmlns:a16="http://schemas.microsoft.com/office/drawing/2014/main" id="{2DBB4715-7923-7043-6D98-A10BD8971795}"/>
              </a:ext>
            </a:extLst>
          </p:cNvPr>
          <p:cNvSpPr/>
          <p:nvPr/>
        </p:nvSpPr>
        <p:spPr>
          <a:xfrm rot="10800000">
            <a:off x="6083664" y="4629139"/>
            <a:ext cx="827237" cy="485985"/>
          </a:xfrm>
          <a:prstGeom prst="rightArrow">
            <a:avLst/>
          </a:prstGeom>
          <a:noFill/>
          <a:ln>
            <a:solidFill>
              <a:srgbClr val="C00000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71AEC9D0-D91E-7112-EB6B-D5BE96688D00}"/>
              </a:ext>
            </a:extLst>
          </p:cNvPr>
          <p:cNvSpPr/>
          <p:nvPr/>
        </p:nvSpPr>
        <p:spPr>
          <a:xfrm rot="10800000">
            <a:off x="6083664" y="2353290"/>
            <a:ext cx="827238" cy="485985"/>
          </a:xfrm>
          <a:prstGeom prst="rightArrow">
            <a:avLst/>
          </a:prstGeom>
          <a:noFill/>
          <a:ln>
            <a:solidFill>
              <a:srgbClr val="C00000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61699119-84A1-DCDC-443A-060669799A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321" y="4158281"/>
            <a:ext cx="5135881" cy="1434910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3B3E7C-5A89-87D1-9934-AB022BC438B1}"/>
              </a:ext>
            </a:extLst>
          </p:cNvPr>
          <p:cNvSpPr txBox="1"/>
          <p:nvPr/>
        </p:nvSpPr>
        <p:spPr>
          <a:xfrm>
            <a:off x="782011" y="1069509"/>
            <a:ext cx="10627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C00000"/>
                </a:solidFill>
              </a:rPr>
              <a:t>To </a:t>
            </a:r>
            <a:r>
              <a:rPr lang="it-IT" dirty="0" err="1">
                <a:solidFill>
                  <a:srgbClr val="C00000"/>
                </a:solidFill>
              </a:rPr>
              <a:t>minimize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dirty="0" err="1">
                <a:solidFill>
                  <a:srgbClr val="C00000"/>
                </a:solidFill>
              </a:rPr>
              <a:t>integration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connect</a:t>
            </a:r>
            <a:r>
              <a:rPr lang="it-IT" b="1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batches</a:t>
            </a:r>
            <a:r>
              <a:rPr lang="it-IT" b="1" dirty="0">
                <a:solidFill>
                  <a:srgbClr val="C00000"/>
                </a:solidFill>
              </a:rPr>
              <a:t> and sources by </a:t>
            </a:r>
            <a:r>
              <a:rPr lang="it-IT" b="1" dirty="0" err="1">
                <a:solidFill>
                  <a:srgbClr val="C00000"/>
                </a:solidFill>
              </a:rPr>
              <a:t>attributes</a:t>
            </a:r>
            <a:r>
              <a:rPr lang="it-IT" dirty="0">
                <a:solidFill>
                  <a:srgbClr val="C00000"/>
                </a:solidFill>
              </a:rPr>
              <a:t> (</a:t>
            </a:r>
            <a:r>
              <a:rPr lang="it-IT" dirty="0" err="1">
                <a:solidFill>
                  <a:srgbClr val="C00000"/>
                </a:solidFill>
              </a:rPr>
              <a:t>layer</a:t>
            </a:r>
            <a:r>
              <a:rPr lang="it-IT" dirty="0">
                <a:solidFill>
                  <a:srgbClr val="C00000"/>
                </a:solidFill>
              </a:rPr>
              <a:t> of </a:t>
            </a:r>
            <a:r>
              <a:rPr lang="it-IT" dirty="0" err="1">
                <a:solidFill>
                  <a:srgbClr val="C00000"/>
                </a:solidFill>
              </a:rPr>
              <a:t>indirection</a:t>
            </a:r>
            <a:r>
              <a:rPr lang="it-IT" dirty="0">
                <a:solidFill>
                  <a:srgbClr val="C00000"/>
                </a:solidFill>
              </a:rPr>
              <a:t>).</a:t>
            </a:r>
            <a:endParaRPr lang="en-GB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7171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1B761-282A-BD37-54A8-58A91D3F5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E2509A3-5297-3B82-3E2E-8EBAC380DA7C}"/>
              </a:ext>
            </a:extLst>
          </p:cNvPr>
          <p:cNvSpPr txBox="1"/>
          <p:nvPr/>
        </p:nvSpPr>
        <p:spPr>
          <a:xfrm>
            <a:off x="782012" y="700177"/>
            <a:ext cx="10627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How</a:t>
            </a:r>
            <a:r>
              <a:rPr lang="en-GB" dirty="0">
                <a:solidFill>
                  <a:schemeClr val="tx2"/>
                </a:solidFill>
              </a:rPr>
              <a:t> can we </a:t>
            </a:r>
            <a:r>
              <a:rPr lang="en-GB" b="1" dirty="0">
                <a:solidFill>
                  <a:schemeClr val="tx2"/>
                </a:solidFill>
              </a:rPr>
              <a:t>integrate</a:t>
            </a:r>
            <a:r>
              <a:rPr lang="en-GB" dirty="0">
                <a:solidFill>
                  <a:schemeClr val="tx2"/>
                </a:solidFill>
              </a:rPr>
              <a:t> a device, in a way that measurements from it are linked to batches </a:t>
            </a:r>
            <a:r>
              <a:rPr lang="en-GB" b="1" dirty="0">
                <a:solidFill>
                  <a:schemeClr val="tx2"/>
                </a:solidFill>
              </a:rPr>
              <a:t>automatically</a:t>
            </a:r>
            <a:r>
              <a:rPr lang="en-GB" dirty="0">
                <a:solidFill>
                  <a:schemeClr val="tx2"/>
                </a:solidFill>
              </a:rPr>
              <a:t>?</a:t>
            </a:r>
            <a:endParaRPr lang="en-GB" b="1" dirty="0">
              <a:solidFill>
                <a:schemeClr val="tx2"/>
              </a:solidFill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25FF1EE-C308-9557-301B-5C4A5449C543}"/>
              </a:ext>
            </a:extLst>
          </p:cNvPr>
          <p:cNvGrpSpPr/>
          <p:nvPr/>
        </p:nvGrpSpPr>
        <p:grpSpPr>
          <a:xfrm>
            <a:off x="7146329" y="1942331"/>
            <a:ext cx="1055300" cy="1307902"/>
            <a:chOff x="6386423" y="2072497"/>
            <a:chExt cx="1463616" cy="158294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7D56875-B383-1A02-BE4D-18C02D8F18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702725" y="2072497"/>
              <a:ext cx="1147314" cy="1147314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4BCB7A9-C1C0-0B22-96C6-C2831C3E41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544574" y="2281686"/>
              <a:ext cx="1147314" cy="1147314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A7D782E-52B0-E6EF-AA28-AB52589D5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386423" y="2508127"/>
              <a:ext cx="1147314" cy="1147314"/>
            </a:xfrm>
            <a:prstGeom prst="rect">
              <a:avLst/>
            </a:prstGeom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8A372B43-4A51-5AAE-2B63-9BB7EC1781A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169334" y="4343976"/>
            <a:ext cx="1009290" cy="100929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EA7870E-5E29-B8DA-32D0-488D489D67F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93308" y="2479210"/>
            <a:ext cx="2616678" cy="2616678"/>
          </a:xfrm>
          <a:prstGeom prst="rect">
            <a:avLst/>
          </a:prstGeom>
        </p:spPr>
      </p:pic>
      <p:sp>
        <p:nvSpPr>
          <p:cNvPr id="40" name="Arrow: Right 39">
            <a:extLst>
              <a:ext uri="{FF2B5EF4-FFF2-40B4-BE49-F238E27FC236}">
                <a16:creationId xmlns:a16="http://schemas.microsoft.com/office/drawing/2014/main" id="{C77836A7-D38A-8A1A-F7CE-535A5764EB0B}"/>
              </a:ext>
            </a:extLst>
          </p:cNvPr>
          <p:cNvSpPr/>
          <p:nvPr/>
        </p:nvSpPr>
        <p:spPr>
          <a:xfrm rot="1355997">
            <a:off x="8152987" y="2659301"/>
            <a:ext cx="870530" cy="485985"/>
          </a:xfrm>
          <a:prstGeom prst="rightArrow">
            <a:avLst/>
          </a:prstGeom>
          <a:ln>
            <a:solidFill>
              <a:srgbClr val="2E3845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3DA472B2-501D-4FEC-9BA1-0A77370991BB}"/>
              </a:ext>
            </a:extLst>
          </p:cNvPr>
          <p:cNvSpPr/>
          <p:nvPr/>
        </p:nvSpPr>
        <p:spPr>
          <a:xfrm rot="19717430">
            <a:off x="8241879" y="4513216"/>
            <a:ext cx="865202" cy="485985"/>
          </a:xfrm>
          <a:prstGeom prst="rightArrow">
            <a:avLst/>
          </a:prstGeom>
          <a:ln>
            <a:solidFill>
              <a:srgbClr val="2E3844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54E9C4D6-933C-E517-DAE5-B8A910E1DE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321" y="1914277"/>
            <a:ext cx="5135881" cy="1371600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sp>
        <p:nvSpPr>
          <p:cNvPr id="54" name="Arrow: Right 53">
            <a:extLst>
              <a:ext uri="{FF2B5EF4-FFF2-40B4-BE49-F238E27FC236}">
                <a16:creationId xmlns:a16="http://schemas.microsoft.com/office/drawing/2014/main" id="{64AC2860-A849-A00A-B8CF-A6AFEDEF121F}"/>
              </a:ext>
            </a:extLst>
          </p:cNvPr>
          <p:cNvSpPr/>
          <p:nvPr/>
        </p:nvSpPr>
        <p:spPr>
          <a:xfrm rot="10800000">
            <a:off x="6083664" y="4629139"/>
            <a:ext cx="827237" cy="485985"/>
          </a:xfrm>
          <a:prstGeom prst="rightArrow">
            <a:avLst/>
          </a:prstGeom>
          <a:noFill/>
          <a:ln>
            <a:solidFill>
              <a:srgbClr val="C00000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D0C5DB75-3BE2-595F-0BBF-46037B823ABF}"/>
              </a:ext>
            </a:extLst>
          </p:cNvPr>
          <p:cNvSpPr/>
          <p:nvPr/>
        </p:nvSpPr>
        <p:spPr>
          <a:xfrm rot="10800000">
            <a:off x="6083664" y="2353290"/>
            <a:ext cx="827238" cy="485985"/>
          </a:xfrm>
          <a:prstGeom prst="rightArrow">
            <a:avLst/>
          </a:prstGeom>
          <a:noFill/>
          <a:ln>
            <a:solidFill>
              <a:srgbClr val="C00000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82E81289-9AC4-3862-1E08-B29615F0B1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321" y="4158281"/>
            <a:ext cx="5135881" cy="1434910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C85626-80C4-46FD-2EB1-E0951A9126C3}"/>
              </a:ext>
            </a:extLst>
          </p:cNvPr>
          <p:cNvSpPr txBox="1"/>
          <p:nvPr/>
        </p:nvSpPr>
        <p:spPr>
          <a:xfrm>
            <a:off x="782011" y="1069509"/>
            <a:ext cx="10627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C00000"/>
                </a:solidFill>
              </a:rPr>
              <a:t>To </a:t>
            </a:r>
            <a:r>
              <a:rPr lang="it-IT" dirty="0" err="1">
                <a:solidFill>
                  <a:srgbClr val="C00000"/>
                </a:solidFill>
              </a:rPr>
              <a:t>minimize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dirty="0" err="1">
                <a:solidFill>
                  <a:srgbClr val="C00000"/>
                </a:solidFill>
              </a:rPr>
              <a:t>integration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connect</a:t>
            </a:r>
            <a:r>
              <a:rPr lang="it-IT" b="1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batches</a:t>
            </a:r>
            <a:r>
              <a:rPr lang="it-IT" b="1" dirty="0">
                <a:solidFill>
                  <a:srgbClr val="C00000"/>
                </a:solidFill>
              </a:rPr>
              <a:t> and sources by </a:t>
            </a:r>
            <a:r>
              <a:rPr lang="it-IT" b="1" dirty="0" err="1">
                <a:solidFill>
                  <a:srgbClr val="C00000"/>
                </a:solidFill>
              </a:rPr>
              <a:t>attributes</a:t>
            </a:r>
            <a:r>
              <a:rPr lang="it-IT" dirty="0">
                <a:solidFill>
                  <a:srgbClr val="C00000"/>
                </a:solidFill>
              </a:rPr>
              <a:t> (</a:t>
            </a:r>
            <a:r>
              <a:rPr lang="it-IT" dirty="0" err="1">
                <a:solidFill>
                  <a:srgbClr val="C00000"/>
                </a:solidFill>
              </a:rPr>
              <a:t>layer</a:t>
            </a:r>
            <a:r>
              <a:rPr lang="it-IT" dirty="0">
                <a:solidFill>
                  <a:srgbClr val="C00000"/>
                </a:solidFill>
              </a:rPr>
              <a:t> of </a:t>
            </a:r>
            <a:r>
              <a:rPr lang="it-IT" dirty="0" err="1">
                <a:solidFill>
                  <a:srgbClr val="C00000"/>
                </a:solidFill>
              </a:rPr>
              <a:t>indirection</a:t>
            </a:r>
            <a:r>
              <a:rPr lang="it-IT" dirty="0">
                <a:solidFill>
                  <a:srgbClr val="C00000"/>
                </a:solidFill>
              </a:rPr>
              <a:t>).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903EEC-0034-5699-3DFE-C6D5D3C2796F}"/>
              </a:ext>
            </a:extLst>
          </p:cNvPr>
          <p:cNvSpPr txBox="1"/>
          <p:nvPr/>
        </p:nvSpPr>
        <p:spPr>
          <a:xfrm>
            <a:off x="782012" y="5820299"/>
            <a:ext cx="10627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Multiple batches and devices can have / be subscribed to the same attributes meaning they are kept together.</a:t>
            </a:r>
          </a:p>
          <a:p>
            <a:pPr algn="ctr"/>
            <a:r>
              <a:rPr lang="en-GB" dirty="0">
                <a:solidFill>
                  <a:srgbClr val="C00000"/>
                </a:solidFill>
              </a:rPr>
              <a:t>Invalidate attribute(s) / subscription(s) → pull out batch(es) / data source(s) from tank (no delete).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9D2F4E3-80C3-F48A-713E-092118E44C45}"/>
              </a:ext>
            </a:extLst>
          </p:cNvPr>
          <p:cNvCxnSpPr>
            <a:cxnSpLocks/>
          </p:cNvCxnSpPr>
          <p:nvPr/>
        </p:nvCxnSpPr>
        <p:spPr>
          <a:xfrm>
            <a:off x="2468880" y="2966720"/>
            <a:ext cx="254000" cy="2108848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4161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B5B4E-B3BB-D0BF-50F4-774622213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D384DB-B77B-A53B-42FD-B20B9DA5FFD3}"/>
              </a:ext>
            </a:extLst>
          </p:cNvPr>
          <p:cNvSpPr txBox="1"/>
          <p:nvPr/>
        </p:nvSpPr>
        <p:spPr>
          <a:xfrm>
            <a:off x="155276" y="2448133"/>
            <a:ext cx="6400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POST /</a:t>
            </a:r>
            <a:r>
              <a:rPr lang="en-GB" sz="1200" dirty="0" err="1">
                <a:solidFill>
                  <a:schemeClr val="tx2"/>
                </a:solidFill>
                <a:latin typeface="Consolas" panose="020B0609020204030204" pitchFamily="49" charset="0"/>
              </a:rPr>
              <a:t>feutpc</a:t>
            </a:r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/measurement/save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Content-Type: application/</a:t>
            </a:r>
            <a:r>
              <a:rPr lang="en-GB" sz="1200" dirty="0" err="1">
                <a:solidFill>
                  <a:schemeClr val="tx2"/>
                </a:solidFill>
                <a:latin typeface="Consolas" panose="020B0609020204030204" pitchFamily="49" charset="0"/>
              </a:rPr>
              <a:t>json</a:t>
            </a:r>
            <a:endParaRPr lang="en-GB" sz="1200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X-Data-Provision-Token: e197b3ff-2568-4e7a-82a8-8a7cf673b97d</a:t>
            </a:r>
          </a:p>
          <a:p>
            <a:endParaRPr lang="en-GB" sz="1200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  "</a:t>
            </a:r>
            <a:r>
              <a:rPr lang="en-GB" sz="1200" dirty="0" err="1">
                <a:solidFill>
                  <a:schemeClr val="tx2"/>
                </a:solidFill>
                <a:latin typeface="Consolas" panose="020B0609020204030204" pitchFamily="49" charset="0"/>
              </a:rPr>
              <a:t>data_source_id</a:t>
            </a:r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" : "16f10e2c-5742-432e-a032-d46f2dd65b42",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  "measurements"   : [</a:t>
            </a:r>
          </a:p>
          <a:p>
            <a:r>
              <a:rPr lang="en-GB" sz="1200" dirty="0">
                <a:solidFill>
                  <a:srgbClr val="00B0F0"/>
                </a:solidFill>
                <a:latin typeface="Consolas" panose="020B0609020204030204" pitchFamily="49" charset="0"/>
              </a:rPr>
              <a:t>    </a:t>
            </a:r>
            <a:r>
              <a:rPr lang="en-GB" sz="1200" dirty="0">
                <a:solidFill>
                  <a:srgbClr val="C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GB" sz="1200" dirty="0">
                <a:solidFill>
                  <a:srgbClr val="C00000"/>
                </a:solidFill>
                <a:latin typeface="Consolas" panose="020B0609020204030204" pitchFamily="49" charset="0"/>
              </a:rPr>
              <a:t>      "</a:t>
            </a:r>
            <a:r>
              <a:rPr lang="en-GB" sz="1200" dirty="0" err="1">
                <a:solidFill>
                  <a:srgbClr val="C00000"/>
                </a:solidFill>
                <a:latin typeface="Consolas" panose="020B0609020204030204" pitchFamily="49" charset="0"/>
              </a:rPr>
              <a:t>measurement_variable_id</a:t>
            </a:r>
            <a:r>
              <a:rPr lang="en-GB" sz="1200" dirty="0">
                <a:solidFill>
                  <a:srgbClr val="C00000"/>
                </a:solidFill>
                <a:latin typeface="Consolas" panose="020B0609020204030204" pitchFamily="49" charset="0"/>
              </a:rPr>
              <a:t>" : "a20918a8-cecc-4780-acca-0f6efd0123c0",</a:t>
            </a:r>
          </a:p>
          <a:p>
            <a:r>
              <a:rPr lang="en-GB" sz="1200" dirty="0">
                <a:solidFill>
                  <a:srgbClr val="C00000"/>
                </a:solidFill>
                <a:latin typeface="Consolas" panose="020B0609020204030204" pitchFamily="49" charset="0"/>
              </a:rPr>
              <a:t>      "</a:t>
            </a:r>
            <a:r>
              <a:rPr lang="en-GB" sz="1200" dirty="0" err="1">
                <a:solidFill>
                  <a:srgbClr val="C00000"/>
                </a:solidFill>
                <a:latin typeface="Consolas" panose="020B0609020204030204" pitchFamily="49" charset="0"/>
              </a:rPr>
              <a:t>measurement_timestamp</a:t>
            </a:r>
            <a:r>
              <a:rPr lang="en-GB" sz="1200" dirty="0">
                <a:solidFill>
                  <a:srgbClr val="C00000"/>
                </a:solidFill>
                <a:latin typeface="Consolas" panose="020B0609020204030204" pitchFamily="49" charset="0"/>
              </a:rPr>
              <a:t>"   : "2026-07-29T08:26:20.928Z",</a:t>
            </a:r>
          </a:p>
          <a:p>
            <a:r>
              <a:rPr lang="en-GB" sz="1200" dirty="0">
                <a:solidFill>
                  <a:srgbClr val="C00000"/>
                </a:solidFill>
                <a:latin typeface="Consolas" panose="020B0609020204030204" pitchFamily="49" charset="0"/>
              </a:rPr>
              <a:t>      "</a:t>
            </a:r>
            <a:r>
              <a:rPr lang="en-GB" sz="1200" dirty="0" err="1">
                <a:solidFill>
                  <a:srgbClr val="C00000"/>
                </a:solidFill>
                <a:latin typeface="Consolas" panose="020B0609020204030204" pitchFamily="49" charset="0"/>
              </a:rPr>
              <a:t>measurement_value</a:t>
            </a:r>
            <a:r>
              <a:rPr lang="en-GB" sz="1200" dirty="0">
                <a:solidFill>
                  <a:srgbClr val="C00000"/>
                </a:solidFill>
                <a:latin typeface="Consolas" panose="020B0609020204030204" pitchFamily="49" charset="0"/>
              </a:rPr>
              <a:t>"       : 70</a:t>
            </a:r>
          </a:p>
          <a:p>
            <a:r>
              <a:rPr lang="en-GB" sz="1200" dirty="0">
                <a:solidFill>
                  <a:srgbClr val="C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 ]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97ABB1-D6DF-9C15-E156-DE6B8CED466C}"/>
              </a:ext>
            </a:extLst>
          </p:cNvPr>
          <p:cNvSpPr/>
          <p:nvPr/>
        </p:nvSpPr>
        <p:spPr>
          <a:xfrm>
            <a:off x="526211" y="3779809"/>
            <a:ext cx="5917721" cy="9489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3AF7B1-5983-7DED-593A-566D43752FD9}"/>
              </a:ext>
            </a:extLst>
          </p:cNvPr>
          <p:cNvSpPr txBox="1"/>
          <p:nvPr/>
        </p:nvSpPr>
        <p:spPr>
          <a:xfrm>
            <a:off x="751841" y="700177"/>
            <a:ext cx="10688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How</a:t>
            </a:r>
            <a:r>
              <a:rPr lang="en-GB" dirty="0">
                <a:solidFill>
                  <a:schemeClr val="tx2"/>
                </a:solidFill>
              </a:rPr>
              <a:t> can we </a:t>
            </a:r>
            <a:r>
              <a:rPr lang="en-GB" b="1" dirty="0">
                <a:solidFill>
                  <a:schemeClr val="tx2"/>
                </a:solidFill>
              </a:rPr>
              <a:t>integrate</a:t>
            </a:r>
            <a:r>
              <a:rPr lang="en-GB" dirty="0">
                <a:solidFill>
                  <a:schemeClr val="tx2"/>
                </a:solidFill>
              </a:rPr>
              <a:t> a device, in a way that measurements from it are linked to batches </a:t>
            </a:r>
            <a:r>
              <a:rPr lang="en-GB" b="1" dirty="0">
                <a:solidFill>
                  <a:schemeClr val="tx2"/>
                </a:solidFill>
              </a:rPr>
              <a:t>automatically</a:t>
            </a:r>
            <a:r>
              <a:rPr lang="en-GB" dirty="0">
                <a:solidFill>
                  <a:schemeClr val="tx2"/>
                </a:solidFill>
              </a:rPr>
              <a:t>?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DD5238-A175-CBB6-2F93-3343EF1C6801}"/>
              </a:ext>
            </a:extLst>
          </p:cNvPr>
          <p:cNvSpPr/>
          <p:nvPr/>
        </p:nvSpPr>
        <p:spPr>
          <a:xfrm>
            <a:off x="2248618" y="2886974"/>
            <a:ext cx="3048001" cy="159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09AED4-AE94-7405-14F6-26A3000F8CC0}"/>
              </a:ext>
            </a:extLst>
          </p:cNvPr>
          <p:cNvSpPr/>
          <p:nvPr/>
        </p:nvSpPr>
        <p:spPr>
          <a:xfrm>
            <a:off x="2030082" y="3422861"/>
            <a:ext cx="3163020" cy="159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9CD6013-3D74-833D-21B4-5E1C6C33746D}"/>
              </a:ext>
            </a:extLst>
          </p:cNvPr>
          <p:cNvSpPr txBox="1"/>
          <p:nvPr/>
        </p:nvSpPr>
        <p:spPr>
          <a:xfrm>
            <a:off x="751840" y="1069509"/>
            <a:ext cx="10688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C00000"/>
                </a:solidFill>
              </a:rPr>
              <a:t>To </a:t>
            </a:r>
            <a:r>
              <a:rPr lang="it-IT" dirty="0" err="1">
                <a:solidFill>
                  <a:srgbClr val="C00000"/>
                </a:solidFill>
              </a:rPr>
              <a:t>minimize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dirty="0" err="1">
                <a:solidFill>
                  <a:srgbClr val="C00000"/>
                </a:solidFill>
              </a:rPr>
              <a:t>integration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connect</a:t>
            </a:r>
            <a:r>
              <a:rPr lang="it-IT" b="1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batches</a:t>
            </a:r>
            <a:r>
              <a:rPr lang="it-IT" b="1" dirty="0">
                <a:solidFill>
                  <a:srgbClr val="C00000"/>
                </a:solidFill>
              </a:rPr>
              <a:t> and sources by </a:t>
            </a:r>
            <a:r>
              <a:rPr lang="it-IT" b="1" dirty="0" err="1">
                <a:solidFill>
                  <a:srgbClr val="C00000"/>
                </a:solidFill>
              </a:rPr>
              <a:t>attributes</a:t>
            </a:r>
            <a:r>
              <a:rPr lang="it-IT" dirty="0">
                <a:solidFill>
                  <a:srgbClr val="C00000"/>
                </a:solidFill>
              </a:rPr>
              <a:t> (</a:t>
            </a:r>
            <a:r>
              <a:rPr lang="it-IT" dirty="0" err="1">
                <a:solidFill>
                  <a:srgbClr val="C00000"/>
                </a:solidFill>
              </a:rPr>
              <a:t>layer</a:t>
            </a:r>
            <a:r>
              <a:rPr lang="it-IT" dirty="0">
                <a:solidFill>
                  <a:srgbClr val="C00000"/>
                </a:solidFill>
              </a:rPr>
              <a:t> of </a:t>
            </a:r>
            <a:r>
              <a:rPr lang="it-IT" dirty="0" err="1">
                <a:solidFill>
                  <a:srgbClr val="C00000"/>
                </a:solidFill>
              </a:rPr>
              <a:t>indirection</a:t>
            </a:r>
            <a:r>
              <a:rPr lang="it-IT" dirty="0">
                <a:solidFill>
                  <a:srgbClr val="C00000"/>
                </a:solidFill>
              </a:rPr>
              <a:t>).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B6A4FAE-867B-3BD1-79B0-64818F08093E}"/>
              </a:ext>
            </a:extLst>
          </p:cNvPr>
          <p:cNvSpPr txBox="1"/>
          <p:nvPr/>
        </p:nvSpPr>
        <p:spPr>
          <a:xfrm>
            <a:off x="751841" y="1438841"/>
            <a:ext cx="10688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C00000"/>
                </a:solidFill>
              </a:rPr>
              <a:t>Then </a:t>
            </a:r>
            <a:r>
              <a:rPr lang="it-IT" dirty="0" err="1">
                <a:solidFill>
                  <a:srgbClr val="C00000"/>
                </a:solidFill>
              </a:rPr>
              <a:t>execute</a:t>
            </a:r>
            <a:r>
              <a:rPr lang="it-IT" dirty="0">
                <a:solidFill>
                  <a:srgbClr val="C00000"/>
                </a:solidFill>
              </a:rPr>
              <a:t> HTTP </a:t>
            </a:r>
            <a:r>
              <a:rPr lang="it-IT" dirty="0" err="1">
                <a:solidFill>
                  <a:srgbClr val="C00000"/>
                </a:solidFill>
              </a:rPr>
              <a:t>request</a:t>
            </a:r>
            <a:r>
              <a:rPr lang="it-IT" dirty="0">
                <a:solidFill>
                  <a:srgbClr val="C00000"/>
                </a:solidFill>
              </a:rPr>
              <a:t> with …</a:t>
            </a:r>
            <a:endParaRPr lang="en-GB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8632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84112-A072-B490-1E66-FC0F79E8B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03B49E7-7865-8711-5294-7CA6AC1312CA}"/>
              </a:ext>
            </a:extLst>
          </p:cNvPr>
          <p:cNvSpPr/>
          <p:nvPr/>
        </p:nvSpPr>
        <p:spPr>
          <a:xfrm>
            <a:off x="2248619" y="2886973"/>
            <a:ext cx="3048001" cy="159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603C96-5C7C-202C-A1B6-0C7A071381AE}"/>
              </a:ext>
            </a:extLst>
          </p:cNvPr>
          <p:cNvSpPr txBox="1"/>
          <p:nvPr/>
        </p:nvSpPr>
        <p:spPr>
          <a:xfrm>
            <a:off x="155277" y="2448132"/>
            <a:ext cx="6400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POST /</a:t>
            </a:r>
            <a:r>
              <a:rPr lang="en-GB" sz="1200" dirty="0" err="1">
                <a:solidFill>
                  <a:schemeClr val="tx2"/>
                </a:solidFill>
                <a:latin typeface="Consolas" panose="020B0609020204030204" pitchFamily="49" charset="0"/>
              </a:rPr>
              <a:t>feutpc</a:t>
            </a:r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/measurement/save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Content-Type: application/</a:t>
            </a:r>
            <a:r>
              <a:rPr lang="en-GB" sz="1200" dirty="0" err="1">
                <a:solidFill>
                  <a:schemeClr val="tx2"/>
                </a:solidFill>
                <a:latin typeface="Consolas" panose="020B0609020204030204" pitchFamily="49" charset="0"/>
              </a:rPr>
              <a:t>json</a:t>
            </a:r>
            <a:endParaRPr lang="en-GB" sz="1200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X-Data-Provision-Token: 8f6cf628-a88b-42ce-a340-e6c92f80b6b6</a:t>
            </a:r>
          </a:p>
          <a:p>
            <a:endParaRPr lang="en-GB" sz="1200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  "</a:t>
            </a:r>
            <a:r>
              <a:rPr lang="en-GB" sz="1200" dirty="0" err="1">
                <a:solidFill>
                  <a:schemeClr val="tx2"/>
                </a:solidFill>
                <a:latin typeface="Consolas" panose="020B0609020204030204" pitchFamily="49" charset="0"/>
              </a:rPr>
              <a:t>data_source_id</a:t>
            </a:r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" : "16f10e2c-5742-432e-a032-d46f2dd65b42",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  "measurements"   : [</a:t>
            </a:r>
          </a:p>
          <a:p>
            <a:r>
              <a:rPr lang="en-GB" sz="1200" dirty="0">
                <a:solidFill>
                  <a:srgbClr val="00B0F0"/>
                </a:solidFill>
                <a:latin typeface="Consolas" panose="020B0609020204030204" pitchFamily="49" charset="0"/>
              </a:rPr>
              <a:t>    </a:t>
            </a:r>
            <a:r>
              <a:rPr lang="en-GB" sz="1200" dirty="0">
                <a:solidFill>
                  <a:srgbClr val="C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GB" sz="1200" dirty="0">
                <a:solidFill>
                  <a:srgbClr val="C00000"/>
                </a:solidFill>
                <a:latin typeface="Consolas" panose="020B0609020204030204" pitchFamily="49" charset="0"/>
              </a:rPr>
              <a:t>      "</a:t>
            </a:r>
            <a:r>
              <a:rPr lang="en-GB" sz="1200" dirty="0" err="1">
                <a:solidFill>
                  <a:srgbClr val="C00000"/>
                </a:solidFill>
                <a:latin typeface="Consolas" panose="020B0609020204030204" pitchFamily="49" charset="0"/>
              </a:rPr>
              <a:t>measurement_variable_id</a:t>
            </a:r>
            <a:r>
              <a:rPr lang="en-GB" sz="1200" dirty="0">
                <a:solidFill>
                  <a:srgbClr val="C00000"/>
                </a:solidFill>
                <a:latin typeface="Consolas" panose="020B0609020204030204" pitchFamily="49" charset="0"/>
              </a:rPr>
              <a:t>" : "a20918a8-cecc-4780-acca-0f6efd0123c0",</a:t>
            </a:r>
          </a:p>
          <a:p>
            <a:r>
              <a:rPr lang="en-GB" sz="1200" dirty="0">
                <a:solidFill>
                  <a:srgbClr val="C00000"/>
                </a:solidFill>
                <a:latin typeface="Consolas" panose="020B0609020204030204" pitchFamily="49" charset="0"/>
              </a:rPr>
              <a:t>      "</a:t>
            </a:r>
            <a:r>
              <a:rPr lang="en-GB" sz="1200" dirty="0" err="1">
                <a:solidFill>
                  <a:srgbClr val="C00000"/>
                </a:solidFill>
                <a:latin typeface="Consolas" panose="020B0609020204030204" pitchFamily="49" charset="0"/>
              </a:rPr>
              <a:t>measurement_timestamp</a:t>
            </a:r>
            <a:r>
              <a:rPr lang="en-GB" sz="1200" dirty="0">
                <a:solidFill>
                  <a:srgbClr val="C00000"/>
                </a:solidFill>
                <a:latin typeface="Consolas" panose="020B0609020204030204" pitchFamily="49" charset="0"/>
              </a:rPr>
              <a:t>"   : "2026-07-29T08:26:20.928Z",</a:t>
            </a:r>
          </a:p>
          <a:p>
            <a:r>
              <a:rPr lang="en-GB" sz="1200" dirty="0">
                <a:solidFill>
                  <a:srgbClr val="C00000"/>
                </a:solidFill>
                <a:latin typeface="Consolas" panose="020B0609020204030204" pitchFamily="49" charset="0"/>
              </a:rPr>
              <a:t>      "</a:t>
            </a:r>
            <a:r>
              <a:rPr lang="en-GB" sz="1200" dirty="0" err="1">
                <a:solidFill>
                  <a:srgbClr val="C00000"/>
                </a:solidFill>
                <a:latin typeface="Consolas" panose="020B0609020204030204" pitchFamily="49" charset="0"/>
              </a:rPr>
              <a:t>measurement_value</a:t>
            </a:r>
            <a:r>
              <a:rPr lang="en-GB" sz="1200" dirty="0">
                <a:solidFill>
                  <a:srgbClr val="C00000"/>
                </a:solidFill>
                <a:latin typeface="Consolas" panose="020B0609020204030204" pitchFamily="49" charset="0"/>
              </a:rPr>
              <a:t>"       : 70</a:t>
            </a:r>
          </a:p>
          <a:p>
            <a:r>
              <a:rPr lang="en-GB" sz="1200" dirty="0">
                <a:solidFill>
                  <a:srgbClr val="C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 ]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F1075E-389D-AC62-7D60-5A6172BC84ED}"/>
              </a:ext>
            </a:extLst>
          </p:cNvPr>
          <p:cNvSpPr/>
          <p:nvPr/>
        </p:nvSpPr>
        <p:spPr>
          <a:xfrm>
            <a:off x="526212" y="3779808"/>
            <a:ext cx="5917721" cy="9489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9B1124-2672-BAE3-69D8-7CF87D70071A}"/>
              </a:ext>
            </a:extLst>
          </p:cNvPr>
          <p:cNvSpPr txBox="1"/>
          <p:nvPr/>
        </p:nvSpPr>
        <p:spPr>
          <a:xfrm>
            <a:off x="772161" y="700177"/>
            <a:ext cx="10647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How</a:t>
            </a:r>
            <a:r>
              <a:rPr lang="en-GB" dirty="0">
                <a:solidFill>
                  <a:schemeClr val="tx2"/>
                </a:solidFill>
              </a:rPr>
              <a:t> can we </a:t>
            </a:r>
            <a:r>
              <a:rPr lang="en-GB" b="1" dirty="0">
                <a:solidFill>
                  <a:schemeClr val="tx2"/>
                </a:solidFill>
              </a:rPr>
              <a:t>integrate</a:t>
            </a:r>
            <a:r>
              <a:rPr lang="en-GB" dirty="0">
                <a:solidFill>
                  <a:schemeClr val="tx2"/>
                </a:solidFill>
              </a:rPr>
              <a:t> a device, in a way that measurements from it are linked to batches </a:t>
            </a:r>
            <a:r>
              <a:rPr lang="en-GB" b="1" dirty="0">
                <a:solidFill>
                  <a:schemeClr val="tx2"/>
                </a:solidFill>
              </a:rPr>
              <a:t>automatically</a:t>
            </a:r>
            <a:r>
              <a:rPr lang="en-GB" dirty="0">
                <a:solidFill>
                  <a:schemeClr val="tx2"/>
                </a:solidFill>
              </a:rPr>
              <a:t>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B97C73-0C3B-96E1-621C-8589291783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9016"/>
          <a:stretch>
            <a:fillRect/>
          </a:stretch>
        </p:blipFill>
        <p:spPr>
          <a:xfrm>
            <a:off x="6616460" y="2201769"/>
            <a:ext cx="5480726" cy="4104982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CA77053-7884-1B5B-B987-909611DD6503}"/>
              </a:ext>
            </a:extLst>
          </p:cNvPr>
          <p:cNvSpPr/>
          <p:nvPr/>
        </p:nvSpPr>
        <p:spPr>
          <a:xfrm>
            <a:off x="2030083" y="3422860"/>
            <a:ext cx="3163020" cy="159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CD03D9-072E-FE53-2554-4A5FCCAE05C0}"/>
              </a:ext>
            </a:extLst>
          </p:cNvPr>
          <p:cNvSpPr txBox="1"/>
          <p:nvPr/>
        </p:nvSpPr>
        <p:spPr>
          <a:xfrm>
            <a:off x="772160" y="1069509"/>
            <a:ext cx="10647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C00000"/>
                </a:solidFill>
              </a:rPr>
              <a:t>To </a:t>
            </a:r>
            <a:r>
              <a:rPr lang="it-IT" dirty="0" err="1">
                <a:solidFill>
                  <a:srgbClr val="C00000"/>
                </a:solidFill>
              </a:rPr>
              <a:t>minimize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dirty="0" err="1">
                <a:solidFill>
                  <a:srgbClr val="C00000"/>
                </a:solidFill>
              </a:rPr>
              <a:t>integration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connect</a:t>
            </a:r>
            <a:r>
              <a:rPr lang="it-IT" b="1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batches</a:t>
            </a:r>
            <a:r>
              <a:rPr lang="it-IT" b="1" dirty="0">
                <a:solidFill>
                  <a:srgbClr val="C00000"/>
                </a:solidFill>
              </a:rPr>
              <a:t> and sources by </a:t>
            </a:r>
            <a:r>
              <a:rPr lang="it-IT" b="1" dirty="0" err="1">
                <a:solidFill>
                  <a:srgbClr val="C00000"/>
                </a:solidFill>
              </a:rPr>
              <a:t>attributes</a:t>
            </a:r>
            <a:r>
              <a:rPr lang="it-IT" dirty="0">
                <a:solidFill>
                  <a:srgbClr val="C00000"/>
                </a:solidFill>
              </a:rPr>
              <a:t> (</a:t>
            </a:r>
            <a:r>
              <a:rPr lang="it-IT" dirty="0" err="1">
                <a:solidFill>
                  <a:srgbClr val="C00000"/>
                </a:solidFill>
              </a:rPr>
              <a:t>layer</a:t>
            </a:r>
            <a:r>
              <a:rPr lang="it-IT" dirty="0">
                <a:solidFill>
                  <a:srgbClr val="C00000"/>
                </a:solidFill>
              </a:rPr>
              <a:t> of </a:t>
            </a:r>
            <a:r>
              <a:rPr lang="it-IT" dirty="0" err="1">
                <a:solidFill>
                  <a:srgbClr val="C00000"/>
                </a:solidFill>
              </a:rPr>
              <a:t>indirection</a:t>
            </a:r>
            <a:r>
              <a:rPr lang="it-IT" dirty="0">
                <a:solidFill>
                  <a:srgbClr val="C00000"/>
                </a:solidFill>
              </a:rPr>
              <a:t>).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BE1AA0-F4E4-0A2E-AE24-B3EADC744002}"/>
              </a:ext>
            </a:extLst>
          </p:cNvPr>
          <p:cNvSpPr txBox="1"/>
          <p:nvPr/>
        </p:nvSpPr>
        <p:spPr>
          <a:xfrm>
            <a:off x="772161" y="1438841"/>
            <a:ext cx="10647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C00000"/>
                </a:solidFill>
              </a:rPr>
              <a:t>Then </a:t>
            </a:r>
            <a:r>
              <a:rPr lang="it-IT" dirty="0" err="1">
                <a:solidFill>
                  <a:srgbClr val="C00000"/>
                </a:solidFill>
              </a:rPr>
              <a:t>execute</a:t>
            </a:r>
            <a:r>
              <a:rPr lang="it-IT" dirty="0">
                <a:solidFill>
                  <a:srgbClr val="C00000"/>
                </a:solidFill>
              </a:rPr>
              <a:t> HTTP </a:t>
            </a:r>
            <a:r>
              <a:rPr lang="it-IT" dirty="0" err="1">
                <a:solidFill>
                  <a:srgbClr val="C00000"/>
                </a:solidFill>
              </a:rPr>
              <a:t>request</a:t>
            </a:r>
            <a:r>
              <a:rPr lang="it-IT" dirty="0">
                <a:solidFill>
                  <a:srgbClr val="C00000"/>
                </a:solidFill>
              </a:rPr>
              <a:t> with </a:t>
            </a:r>
            <a:r>
              <a:rPr lang="it-IT" b="1" dirty="0">
                <a:solidFill>
                  <a:srgbClr val="C00000"/>
                </a:solidFill>
              </a:rPr>
              <a:t>data </a:t>
            </a:r>
            <a:r>
              <a:rPr lang="it-IT" b="1" dirty="0" err="1">
                <a:solidFill>
                  <a:srgbClr val="C00000"/>
                </a:solidFill>
              </a:rPr>
              <a:t>provision</a:t>
            </a:r>
            <a:r>
              <a:rPr lang="it-IT" b="1" dirty="0">
                <a:solidFill>
                  <a:srgbClr val="C00000"/>
                </a:solidFill>
              </a:rPr>
              <a:t> token</a:t>
            </a:r>
            <a:r>
              <a:rPr lang="it-IT" dirty="0">
                <a:solidFill>
                  <a:srgbClr val="C00000"/>
                </a:solidFill>
              </a:rPr>
              <a:t>, ...</a:t>
            </a:r>
            <a:endParaRPr lang="en-GB" dirty="0">
              <a:solidFill>
                <a:srgbClr val="C00000"/>
              </a:solidFill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09BD6F7-A0B1-A3D5-9119-F45055CB3B0E}"/>
              </a:ext>
            </a:extLst>
          </p:cNvPr>
          <p:cNvCxnSpPr>
            <a:cxnSpLocks/>
          </p:cNvCxnSpPr>
          <p:nvPr/>
        </p:nvCxnSpPr>
        <p:spPr>
          <a:xfrm>
            <a:off x="5469147" y="2986177"/>
            <a:ext cx="3645670" cy="1268083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D831D31-3843-97AB-0DB6-709BBC48C1A1}"/>
              </a:ext>
            </a:extLst>
          </p:cNvPr>
          <p:cNvCxnSpPr>
            <a:cxnSpLocks/>
          </p:cNvCxnSpPr>
          <p:nvPr/>
        </p:nvCxnSpPr>
        <p:spPr>
          <a:xfrm flipV="1">
            <a:off x="7538936" y="4500880"/>
            <a:ext cx="1218984" cy="1043886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5885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C6882-A25B-4400-74BC-60D600868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117695B-1F5E-3058-CCC6-ED35E4A01A58}"/>
              </a:ext>
            </a:extLst>
          </p:cNvPr>
          <p:cNvSpPr/>
          <p:nvPr/>
        </p:nvSpPr>
        <p:spPr>
          <a:xfrm>
            <a:off x="2030091" y="3422860"/>
            <a:ext cx="3163020" cy="159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87A723-7C75-E4A8-95B0-D44D6D0EE19C}"/>
              </a:ext>
            </a:extLst>
          </p:cNvPr>
          <p:cNvSpPr/>
          <p:nvPr/>
        </p:nvSpPr>
        <p:spPr>
          <a:xfrm>
            <a:off x="2248627" y="2886973"/>
            <a:ext cx="3048001" cy="159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C8D3AA-70E0-8639-F4C6-AA551E2245C7}"/>
              </a:ext>
            </a:extLst>
          </p:cNvPr>
          <p:cNvSpPr txBox="1"/>
          <p:nvPr/>
        </p:nvSpPr>
        <p:spPr>
          <a:xfrm>
            <a:off x="155285" y="2448132"/>
            <a:ext cx="6400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POST /</a:t>
            </a:r>
            <a:r>
              <a:rPr lang="en-GB" sz="1200" dirty="0" err="1">
                <a:solidFill>
                  <a:schemeClr val="tx2"/>
                </a:solidFill>
                <a:latin typeface="Consolas" panose="020B0609020204030204" pitchFamily="49" charset="0"/>
              </a:rPr>
              <a:t>feutpc</a:t>
            </a:r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/measurement/save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Content-Type: application/</a:t>
            </a:r>
            <a:r>
              <a:rPr lang="en-GB" sz="1200" dirty="0" err="1">
                <a:solidFill>
                  <a:schemeClr val="tx2"/>
                </a:solidFill>
                <a:latin typeface="Consolas" panose="020B0609020204030204" pitchFamily="49" charset="0"/>
              </a:rPr>
              <a:t>json</a:t>
            </a:r>
            <a:endParaRPr lang="en-GB" sz="1200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X-Data-Provision-Token: 8f6cf628-a88b-42ce-a340-e6c92f80b6b6</a:t>
            </a:r>
          </a:p>
          <a:p>
            <a:endParaRPr lang="en-GB" sz="1200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  "</a:t>
            </a:r>
            <a:r>
              <a:rPr lang="en-GB" sz="1200" dirty="0" err="1">
                <a:solidFill>
                  <a:schemeClr val="tx2"/>
                </a:solidFill>
                <a:latin typeface="Consolas" panose="020B0609020204030204" pitchFamily="49" charset="0"/>
              </a:rPr>
              <a:t>data_source_id</a:t>
            </a:r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" : "afb255f3-9a1a-487c-bbe9-b152bf4d0b95",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  "measurements"   : [</a:t>
            </a:r>
          </a:p>
          <a:p>
            <a:r>
              <a:rPr lang="en-GB" sz="1200" dirty="0">
                <a:solidFill>
                  <a:srgbClr val="00B0F0"/>
                </a:solidFill>
                <a:latin typeface="Consolas" panose="020B0609020204030204" pitchFamily="49" charset="0"/>
              </a:rPr>
              <a:t>    </a:t>
            </a:r>
            <a:r>
              <a:rPr lang="en-GB" sz="1200" dirty="0">
                <a:solidFill>
                  <a:srgbClr val="C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GB" sz="1200" dirty="0">
                <a:solidFill>
                  <a:srgbClr val="C00000"/>
                </a:solidFill>
                <a:latin typeface="Consolas" panose="020B0609020204030204" pitchFamily="49" charset="0"/>
              </a:rPr>
              <a:t>      "</a:t>
            </a:r>
            <a:r>
              <a:rPr lang="en-GB" sz="1200" dirty="0" err="1">
                <a:solidFill>
                  <a:srgbClr val="C00000"/>
                </a:solidFill>
                <a:latin typeface="Consolas" panose="020B0609020204030204" pitchFamily="49" charset="0"/>
              </a:rPr>
              <a:t>measurement_variable_id</a:t>
            </a:r>
            <a:r>
              <a:rPr lang="en-GB" sz="1200" dirty="0">
                <a:solidFill>
                  <a:srgbClr val="C00000"/>
                </a:solidFill>
                <a:latin typeface="Consolas" panose="020B0609020204030204" pitchFamily="49" charset="0"/>
              </a:rPr>
              <a:t>" : "a20918a8-cecc-4780-acca-0f6efd0123c0",</a:t>
            </a:r>
          </a:p>
          <a:p>
            <a:r>
              <a:rPr lang="en-GB" sz="1200" dirty="0">
                <a:solidFill>
                  <a:srgbClr val="C00000"/>
                </a:solidFill>
                <a:latin typeface="Consolas" panose="020B0609020204030204" pitchFamily="49" charset="0"/>
              </a:rPr>
              <a:t>      "</a:t>
            </a:r>
            <a:r>
              <a:rPr lang="en-GB" sz="1200" dirty="0" err="1">
                <a:solidFill>
                  <a:srgbClr val="C00000"/>
                </a:solidFill>
                <a:latin typeface="Consolas" panose="020B0609020204030204" pitchFamily="49" charset="0"/>
              </a:rPr>
              <a:t>measurement_timestamp</a:t>
            </a:r>
            <a:r>
              <a:rPr lang="en-GB" sz="1200" dirty="0">
                <a:solidFill>
                  <a:srgbClr val="C00000"/>
                </a:solidFill>
                <a:latin typeface="Consolas" panose="020B0609020204030204" pitchFamily="49" charset="0"/>
              </a:rPr>
              <a:t>"   : "2026-07-29T08:26:20.928Z",</a:t>
            </a:r>
          </a:p>
          <a:p>
            <a:r>
              <a:rPr lang="en-GB" sz="1200" dirty="0">
                <a:solidFill>
                  <a:srgbClr val="C00000"/>
                </a:solidFill>
                <a:latin typeface="Consolas" panose="020B0609020204030204" pitchFamily="49" charset="0"/>
              </a:rPr>
              <a:t>      "</a:t>
            </a:r>
            <a:r>
              <a:rPr lang="en-GB" sz="1200" dirty="0" err="1">
                <a:solidFill>
                  <a:srgbClr val="C00000"/>
                </a:solidFill>
                <a:latin typeface="Consolas" panose="020B0609020204030204" pitchFamily="49" charset="0"/>
              </a:rPr>
              <a:t>measurement_value</a:t>
            </a:r>
            <a:r>
              <a:rPr lang="en-GB" sz="1200" dirty="0">
                <a:solidFill>
                  <a:srgbClr val="C00000"/>
                </a:solidFill>
                <a:latin typeface="Consolas" panose="020B0609020204030204" pitchFamily="49" charset="0"/>
              </a:rPr>
              <a:t>"       : 70</a:t>
            </a:r>
          </a:p>
          <a:p>
            <a:r>
              <a:rPr lang="en-GB" sz="1200" dirty="0">
                <a:solidFill>
                  <a:srgbClr val="C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 ]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56FFA2-774C-1463-80EB-D42E69C48C97}"/>
              </a:ext>
            </a:extLst>
          </p:cNvPr>
          <p:cNvSpPr/>
          <p:nvPr/>
        </p:nvSpPr>
        <p:spPr>
          <a:xfrm>
            <a:off x="526220" y="3779808"/>
            <a:ext cx="5917721" cy="9489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D34B7E-AF58-1B40-BF3B-A929C2BB2E65}"/>
              </a:ext>
            </a:extLst>
          </p:cNvPr>
          <p:cNvSpPr txBox="1"/>
          <p:nvPr/>
        </p:nvSpPr>
        <p:spPr>
          <a:xfrm>
            <a:off x="782322" y="700177"/>
            <a:ext cx="10627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How</a:t>
            </a:r>
            <a:r>
              <a:rPr lang="en-GB" dirty="0">
                <a:solidFill>
                  <a:schemeClr val="tx2"/>
                </a:solidFill>
              </a:rPr>
              <a:t> can we </a:t>
            </a:r>
            <a:r>
              <a:rPr lang="en-GB" b="1" dirty="0">
                <a:solidFill>
                  <a:schemeClr val="tx2"/>
                </a:solidFill>
              </a:rPr>
              <a:t>integrate</a:t>
            </a:r>
            <a:r>
              <a:rPr lang="en-GB" dirty="0">
                <a:solidFill>
                  <a:schemeClr val="tx2"/>
                </a:solidFill>
              </a:rPr>
              <a:t> a device, in a way that measurements from it are linked to batches </a:t>
            </a:r>
            <a:r>
              <a:rPr lang="en-GB" b="1" dirty="0">
                <a:solidFill>
                  <a:schemeClr val="tx2"/>
                </a:solidFill>
              </a:rPr>
              <a:t>automatically</a:t>
            </a:r>
            <a:r>
              <a:rPr lang="en-GB" dirty="0">
                <a:solidFill>
                  <a:schemeClr val="tx2"/>
                </a:solidFill>
              </a:rPr>
              <a:t>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AE6E42-FC84-89FF-042E-68F91C18C9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556085" y="2278569"/>
            <a:ext cx="5536008" cy="3002477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B498A8D-CF8D-7C98-9EA4-EA3BABF8A8F2}"/>
              </a:ext>
            </a:extLst>
          </p:cNvPr>
          <p:cNvSpPr txBox="1"/>
          <p:nvPr/>
        </p:nvSpPr>
        <p:spPr>
          <a:xfrm>
            <a:off x="782321" y="1069509"/>
            <a:ext cx="10627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C00000"/>
                </a:solidFill>
              </a:rPr>
              <a:t>To </a:t>
            </a:r>
            <a:r>
              <a:rPr lang="it-IT" dirty="0" err="1">
                <a:solidFill>
                  <a:srgbClr val="C00000"/>
                </a:solidFill>
              </a:rPr>
              <a:t>minimize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dirty="0" err="1">
                <a:solidFill>
                  <a:srgbClr val="C00000"/>
                </a:solidFill>
              </a:rPr>
              <a:t>integration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connect</a:t>
            </a:r>
            <a:r>
              <a:rPr lang="it-IT" b="1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batches</a:t>
            </a:r>
            <a:r>
              <a:rPr lang="it-IT" b="1" dirty="0">
                <a:solidFill>
                  <a:srgbClr val="C00000"/>
                </a:solidFill>
              </a:rPr>
              <a:t> and sources by </a:t>
            </a:r>
            <a:r>
              <a:rPr lang="it-IT" b="1" dirty="0" err="1">
                <a:solidFill>
                  <a:srgbClr val="C00000"/>
                </a:solidFill>
              </a:rPr>
              <a:t>attributes</a:t>
            </a:r>
            <a:r>
              <a:rPr lang="it-IT" dirty="0">
                <a:solidFill>
                  <a:srgbClr val="C00000"/>
                </a:solidFill>
              </a:rPr>
              <a:t> (</a:t>
            </a:r>
            <a:r>
              <a:rPr lang="it-IT" dirty="0" err="1">
                <a:solidFill>
                  <a:srgbClr val="C00000"/>
                </a:solidFill>
              </a:rPr>
              <a:t>layer</a:t>
            </a:r>
            <a:r>
              <a:rPr lang="it-IT" dirty="0">
                <a:solidFill>
                  <a:srgbClr val="C00000"/>
                </a:solidFill>
              </a:rPr>
              <a:t> of </a:t>
            </a:r>
            <a:r>
              <a:rPr lang="it-IT" dirty="0" err="1">
                <a:solidFill>
                  <a:srgbClr val="C00000"/>
                </a:solidFill>
              </a:rPr>
              <a:t>indirection</a:t>
            </a:r>
            <a:r>
              <a:rPr lang="it-IT" dirty="0">
                <a:solidFill>
                  <a:srgbClr val="C00000"/>
                </a:solidFill>
              </a:rPr>
              <a:t>).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B7AB58-8B83-895C-C123-B43C3D822763}"/>
              </a:ext>
            </a:extLst>
          </p:cNvPr>
          <p:cNvSpPr txBox="1"/>
          <p:nvPr/>
        </p:nvSpPr>
        <p:spPr>
          <a:xfrm>
            <a:off x="782322" y="1438841"/>
            <a:ext cx="10627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C00000"/>
                </a:solidFill>
              </a:rPr>
              <a:t>Then </a:t>
            </a:r>
            <a:r>
              <a:rPr lang="it-IT" dirty="0" err="1">
                <a:solidFill>
                  <a:srgbClr val="C00000"/>
                </a:solidFill>
              </a:rPr>
              <a:t>execute</a:t>
            </a:r>
            <a:r>
              <a:rPr lang="it-IT" dirty="0">
                <a:solidFill>
                  <a:srgbClr val="C00000"/>
                </a:solidFill>
              </a:rPr>
              <a:t> HTTP </a:t>
            </a:r>
            <a:r>
              <a:rPr lang="it-IT" dirty="0" err="1">
                <a:solidFill>
                  <a:srgbClr val="C00000"/>
                </a:solidFill>
              </a:rPr>
              <a:t>request</a:t>
            </a:r>
            <a:r>
              <a:rPr lang="it-IT" dirty="0">
                <a:solidFill>
                  <a:srgbClr val="C00000"/>
                </a:solidFill>
              </a:rPr>
              <a:t> with </a:t>
            </a:r>
            <a:r>
              <a:rPr lang="it-IT" b="1" dirty="0">
                <a:solidFill>
                  <a:srgbClr val="C00000"/>
                </a:solidFill>
              </a:rPr>
              <a:t>data </a:t>
            </a:r>
            <a:r>
              <a:rPr lang="it-IT" b="1" dirty="0" err="1">
                <a:solidFill>
                  <a:srgbClr val="C00000"/>
                </a:solidFill>
              </a:rPr>
              <a:t>provision</a:t>
            </a:r>
            <a:r>
              <a:rPr lang="it-IT" b="1" dirty="0">
                <a:solidFill>
                  <a:srgbClr val="C00000"/>
                </a:solidFill>
              </a:rPr>
              <a:t> token</a:t>
            </a:r>
            <a:r>
              <a:rPr lang="it-IT" dirty="0">
                <a:solidFill>
                  <a:srgbClr val="C00000"/>
                </a:solidFill>
              </a:rPr>
              <a:t>, </a:t>
            </a:r>
            <a:r>
              <a:rPr lang="it-IT" b="1" dirty="0">
                <a:solidFill>
                  <a:srgbClr val="C00000"/>
                </a:solidFill>
              </a:rPr>
              <a:t>data source id</a:t>
            </a:r>
            <a:r>
              <a:rPr lang="it-IT" dirty="0">
                <a:solidFill>
                  <a:srgbClr val="C00000"/>
                </a:solidFill>
              </a:rPr>
              <a:t>, ...</a:t>
            </a:r>
            <a:endParaRPr lang="en-GB" dirty="0">
              <a:solidFill>
                <a:srgbClr val="C00000"/>
              </a:solidFill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CB0EF94-214C-D1D1-F2A6-940728B1525B}"/>
              </a:ext>
            </a:extLst>
          </p:cNvPr>
          <p:cNvCxnSpPr>
            <a:cxnSpLocks/>
          </p:cNvCxnSpPr>
          <p:nvPr/>
        </p:nvCxnSpPr>
        <p:spPr>
          <a:xfrm flipV="1">
            <a:off x="5400136" y="3249433"/>
            <a:ext cx="5460904" cy="254329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25106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9C2E9-729C-87FB-1DC9-9812F1D00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931DA0D-CFBC-BFE7-CC8F-BF517499D517}"/>
              </a:ext>
            </a:extLst>
          </p:cNvPr>
          <p:cNvSpPr/>
          <p:nvPr/>
        </p:nvSpPr>
        <p:spPr>
          <a:xfrm>
            <a:off x="526210" y="3776800"/>
            <a:ext cx="5917721" cy="9489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CFDD222-3D44-FFD0-9D9A-BC889426A31C}"/>
              </a:ext>
            </a:extLst>
          </p:cNvPr>
          <p:cNvSpPr/>
          <p:nvPr/>
        </p:nvSpPr>
        <p:spPr>
          <a:xfrm>
            <a:off x="2030081" y="3419852"/>
            <a:ext cx="3163020" cy="159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84D7D8-4E1E-3558-F529-075692776D78}"/>
              </a:ext>
            </a:extLst>
          </p:cNvPr>
          <p:cNvSpPr/>
          <p:nvPr/>
        </p:nvSpPr>
        <p:spPr>
          <a:xfrm>
            <a:off x="2248617" y="2883965"/>
            <a:ext cx="3048001" cy="159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413515-405D-4305-5155-D30A780BC919}"/>
              </a:ext>
            </a:extLst>
          </p:cNvPr>
          <p:cNvSpPr txBox="1"/>
          <p:nvPr/>
        </p:nvSpPr>
        <p:spPr>
          <a:xfrm>
            <a:off x="155275" y="2445124"/>
            <a:ext cx="6400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POST /</a:t>
            </a:r>
            <a:r>
              <a:rPr lang="en-GB" sz="1200" dirty="0" err="1">
                <a:solidFill>
                  <a:schemeClr val="tx2"/>
                </a:solidFill>
                <a:latin typeface="Consolas" panose="020B0609020204030204" pitchFamily="49" charset="0"/>
              </a:rPr>
              <a:t>feutpc</a:t>
            </a:r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/measurement/save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Content-Type: application/</a:t>
            </a:r>
            <a:r>
              <a:rPr lang="en-GB" sz="1200" dirty="0" err="1">
                <a:solidFill>
                  <a:schemeClr val="tx2"/>
                </a:solidFill>
                <a:latin typeface="Consolas" panose="020B0609020204030204" pitchFamily="49" charset="0"/>
              </a:rPr>
              <a:t>json</a:t>
            </a:r>
            <a:endParaRPr lang="en-GB" sz="1200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X-Data-Provision-Token: 8f6cf628-a88b-42ce-a340-e6c92f80b6b6</a:t>
            </a:r>
          </a:p>
          <a:p>
            <a:endParaRPr lang="en-GB" sz="1200" dirty="0">
              <a:solidFill>
                <a:schemeClr val="tx2"/>
              </a:solidFill>
              <a:latin typeface="Consolas" panose="020B0609020204030204" pitchFamily="49" charset="0"/>
            </a:endParaRP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  "</a:t>
            </a:r>
            <a:r>
              <a:rPr lang="en-GB" sz="1200" dirty="0" err="1">
                <a:solidFill>
                  <a:schemeClr val="tx2"/>
                </a:solidFill>
                <a:latin typeface="Consolas" panose="020B0609020204030204" pitchFamily="49" charset="0"/>
              </a:rPr>
              <a:t>data_source_id</a:t>
            </a:r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" : "afb255f3-9a1a-487c-bbe9-b152bf4d0b95",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  "measurements"   : [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    {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      "</a:t>
            </a:r>
            <a:r>
              <a:rPr lang="en-GB" sz="1200" dirty="0" err="1">
                <a:solidFill>
                  <a:schemeClr val="tx2"/>
                </a:solidFill>
                <a:latin typeface="Consolas" panose="020B0609020204030204" pitchFamily="49" charset="0"/>
              </a:rPr>
              <a:t>measurement_variable_id</a:t>
            </a:r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" : "e0eeb095-4d57-4074-9748-6562d0aa5f85",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      "</a:t>
            </a:r>
            <a:r>
              <a:rPr lang="en-GB" sz="1200" dirty="0" err="1">
                <a:solidFill>
                  <a:schemeClr val="tx2"/>
                </a:solidFill>
                <a:latin typeface="Consolas" panose="020B0609020204030204" pitchFamily="49" charset="0"/>
              </a:rPr>
              <a:t>measurement_timestamp</a:t>
            </a:r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"   : "2026-09-03T17:26:20.928Z",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      "</a:t>
            </a:r>
            <a:r>
              <a:rPr lang="en-GB" sz="1200" dirty="0" err="1">
                <a:solidFill>
                  <a:schemeClr val="tx2"/>
                </a:solidFill>
                <a:latin typeface="Consolas" panose="020B0609020204030204" pitchFamily="49" charset="0"/>
              </a:rPr>
              <a:t>measurement_value</a:t>
            </a:r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"       : 70000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 ]</a:t>
            </a:r>
          </a:p>
          <a:p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4D8493-FBA6-BE28-FA5B-A69F2A8BB536}"/>
              </a:ext>
            </a:extLst>
          </p:cNvPr>
          <p:cNvSpPr txBox="1"/>
          <p:nvPr/>
        </p:nvSpPr>
        <p:spPr>
          <a:xfrm>
            <a:off x="772162" y="700177"/>
            <a:ext cx="10647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How</a:t>
            </a:r>
            <a:r>
              <a:rPr lang="en-GB" dirty="0">
                <a:solidFill>
                  <a:schemeClr val="tx2"/>
                </a:solidFill>
              </a:rPr>
              <a:t> can we </a:t>
            </a:r>
            <a:r>
              <a:rPr lang="en-GB" b="1" dirty="0">
                <a:solidFill>
                  <a:schemeClr val="tx2"/>
                </a:solidFill>
              </a:rPr>
              <a:t>integrate</a:t>
            </a:r>
            <a:r>
              <a:rPr lang="en-GB" dirty="0">
                <a:solidFill>
                  <a:schemeClr val="tx2"/>
                </a:solidFill>
              </a:rPr>
              <a:t> a device, in a way that measurements from it are linked to batches </a:t>
            </a:r>
            <a:r>
              <a:rPr lang="en-GB" b="1" dirty="0">
                <a:solidFill>
                  <a:schemeClr val="tx2"/>
                </a:solidFill>
              </a:rPr>
              <a:t>automatically</a:t>
            </a:r>
            <a:r>
              <a:rPr lang="en-GB" dirty="0">
                <a:solidFill>
                  <a:schemeClr val="tx2"/>
                </a:solidFill>
              </a:rPr>
              <a:t>?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E71AA6-E3AE-1800-BD0B-01667906B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6075" y="2303103"/>
            <a:ext cx="5480650" cy="2963656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E787813-9240-4BB4-C1A3-6DD3EA422F3B}"/>
              </a:ext>
            </a:extLst>
          </p:cNvPr>
          <p:cNvSpPr txBox="1"/>
          <p:nvPr/>
        </p:nvSpPr>
        <p:spPr>
          <a:xfrm>
            <a:off x="1022230" y="4799614"/>
            <a:ext cx="4666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C00000"/>
                </a:solidFill>
              </a:rPr>
              <a:t>The </a:t>
            </a:r>
            <a:r>
              <a:rPr lang="it-IT" dirty="0" err="1">
                <a:solidFill>
                  <a:srgbClr val="C00000"/>
                </a:solidFill>
              </a:rPr>
              <a:t>only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dirty="0" err="1">
                <a:solidFill>
                  <a:srgbClr val="C00000"/>
                </a:solidFill>
              </a:rPr>
              <a:t>thing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dirty="0" err="1">
                <a:solidFill>
                  <a:srgbClr val="C00000"/>
                </a:solidFill>
              </a:rPr>
              <a:t>that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dirty="0" err="1">
                <a:solidFill>
                  <a:srgbClr val="C00000"/>
                </a:solidFill>
              </a:rPr>
              <a:t>changes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dirty="0" err="1">
                <a:solidFill>
                  <a:srgbClr val="C00000"/>
                </a:solidFill>
              </a:rPr>
              <a:t>is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dirty="0" err="1">
                <a:solidFill>
                  <a:srgbClr val="C00000"/>
                </a:solidFill>
              </a:rPr>
              <a:t>measurements</a:t>
            </a:r>
            <a:r>
              <a:rPr lang="it-IT" dirty="0">
                <a:solidFill>
                  <a:srgbClr val="C00000"/>
                </a:solidFill>
              </a:rPr>
              <a:t> array, </a:t>
            </a:r>
            <a:r>
              <a:rPr lang="it-IT" dirty="0" err="1">
                <a:solidFill>
                  <a:srgbClr val="C00000"/>
                </a:solidFill>
              </a:rPr>
              <a:t>other</a:t>
            </a:r>
            <a:r>
              <a:rPr lang="it-IT" dirty="0">
                <a:solidFill>
                  <a:srgbClr val="C00000"/>
                </a:solidFill>
              </a:rPr>
              <a:t> parts can be </a:t>
            </a:r>
            <a:r>
              <a:rPr lang="it-IT" dirty="0" err="1">
                <a:solidFill>
                  <a:srgbClr val="C00000"/>
                </a:solidFill>
              </a:rPr>
              <a:t>hardcoded</a:t>
            </a:r>
            <a:r>
              <a:rPr lang="it-IT" dirty="0">
                <a:solidFill>
                  <a:srgbClr val="C00000"/>
                </a:solidFill>
              </a:rPr>
              <a:t>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32B6BC-90E8-8A79-78D6-1BB0B95302A9}"/>
              </a:ext>
            </a:extLst>
          </p:cNvPr>
          <p:cNvSpPr txBox="1"/>
          <p:nvPr/>
        </p:nvSpPr>
        <p:spPr>
          <a:xfrm>
            <a:off x="772161" y="1069509"/>
            <a:ext cx="10647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C00000"/>
                </a:solidFill>
              </a:rPr>
              <a:t>To </a:t>
            </a:r>
            <a:r>
              <a:rPr lang="it-IT" dirty="0" err="1">
                <a:solidFill>
                  <a:srgbClr val="C00000"/>
                </a:solidFill>
              </a:rPr>
              <a:t>minimize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dirty="0" err="1">
                <a:solidFill>
                  <a:srgbClr val="C00000"/>
                </a:solidFill>
              </a:rPr>
              <a:t>integration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connect</a:t>
            </a:r>
            <a:r>
              <a:rPr lang="it-IT" b="1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batches</a:t>
            </a:r>
            <a:r>
              <a:rPr lang="it-IT" b="1" dirty="0">
                <a:solidFill>
                  <a:srgbClr val="C00000"/>
                </a:solidFill>
              </a:rPr>
              <a:t> and sources by </a:t>
            </a:r>
            <a:r>
              <a:rPr lang="it-IT" b="1" dirty="0" err="1">
                <a:solidFill>
                  <a:srgbClr val="C00000"/>
                </a:solidFill>
              </a:rPr>
              <a:t>attributes</a:t>
            </a:r>
            <a:r>
              <a:rPr lang="it-IT" dirty="0">
                <a:solidFill>
                  <a:srgbClr val="C00000"/>
                </a:solidFill>
              </a:rPr>
              <a:t> (</a:t>
            </a:r>
            <a:r>
              <a:rPr lang="it-IT" dirty="0" err="1">
                <a:solidFill>
                  <a:srgbClr val="C00000"/>
                </a:solidFill>
              </a:rPr>
              <a:t>layer</a:t>
            </a:r>
            <a:r>
              <a:rPr lang="it-IT" dirty="0">
                <a:solidFill>
                  <a:srgbClr val="C00000"/>
                </a:solidFill>
              </a:rPr>
              <a:t> of </a:t>
            </a:r>
            <a:r>
              <a:rPr lang="it-IT" dirty="0" err="1">
                <a:solidFill>
                  <a:srgbClr val="C00000"/>
                </a:solidFill>
              </a:rPr>
              <a:t>indirection</a:t>
            </a:r>
            <a:r>
              <a:rPr lang="it-IT" dirty="0">
                <a:solidFill>
                  <a:srgbClr val="C00000"/>
                </a:solidFill>
              </a:rPr>
              <a:t>).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4B842E-444C-FEF2-16E2-7BF8DF747792}"/>
              </a:ext>
            </a:extLst>
          </p:cNvPr>
          <p:cNvSpPr txBox="1"/>
          <p:nvPr/>
        </p:nvSpPr>
        <p:spPr>
          <a:xfrm>
            <a:off x="772162" y="1438841"/>
            <a:ext cx="10647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C00000"/>
                </a:solidFill>
              </a:rPr>
              <a:t>Then </a:t>
            </a:r>
            <a:r>
              <a:rPr lang="it-IT" dirty="0" err="1">
                <a:solidFill>
                  <a:srgbClr val="C00000"/>
                </a:solidFill>
              </a:rPr>
              <a:t>execute</a:t>
            </a:r>
            <a:r>
              <a:rPr lang="it-IT" dirty="0">
                <a:solidFill>
                  <a:srgbClr val="C00000"/>
                </a:solidFill>
              </a:rPr>
              <a:t> HTTP </a:t>
            </a:r>
            <a:r>
              <a:rPr lang="it-IT" dirty="0" err="1">
                <a:solidFill>
                  <a:srgbClr val="C00000"/>
                </a:solidFill>
              </a:rPr>
              <a:t>request</a:t>
            </a:r>
            <a:r>
              <a:rPr lang="it-IT" dirty="0">
                <a:solidFill>
                  <a:srgbClr val="C00000"/>
                </a:solidFill>
              </a:rPr>
              <a:t> with </a:t>
            </a:r>
            <a:r>
              <a:rPr lang="it-IT" b="1" dirty="0">
                <a:solidFill>
                  <a:srgbClr val="C00000"/>
                </a:solidFill>
              </a:rPr>
              <a:t>data </a:t>
            </a:r>
            <a:r>
              <a:rPr lang="it-IT" b="1" dirty="0" err="1">
                <a:solidFill>
                  <a:srgbClr val="C00000"/>
                </a:solidFill>
              </a:rPr>
              <a:t>provision</a:t>
            </a:r>
            <a:r>
              <a:rPr lang="it-IT" b="1" dirty="0">
                <a:solidFill>
                  <a:srgbClr val="C00000"/>
                </a:solidFill>
              </a:rPr>
              <a:t> token</a:t>
            </a:r>
            <a:r>
              <a:rPr lang="it-IT" dirty="0">
                <a:solidFill>
                  <a:srgbClr val="C00000"/>
                </a:solidFill>
              </a:rPr>
              <a:t>, </a:t>
            </a:r>
            <a:r>
              <a:rPr lang="it-IT" b="1" dirty="0">
                <a:solidFill>
                  <a:srgbClr val="C00000"/>
                </a:solidFill>
              </a:rPr>
              <a:t>data source id</a:t>
            </a:r>
            <a:r>
              <a:rPr lang="it-IT" dirty="0">
                <a:solidFill>
                  <a:srgbClr val="C00000"/>
                </a:solidFill>
              </a:rPr>
              <a:t>, and </a:t>
            </a:r>
            <a:r>
              <a:rPr lang="it-IT" b="1" dirty="0" err="1">
                <a:solidFill>
                  <a:srgbClr val="C00000"/>
                </a:solidFill>
              </a:rPr>
              <a:t>measurements</a:t>
            </a:r>
            <a:r>
              <a:rPr lang="it-IT" dirty="0">
                <a:solidFill>
                  <a:srgbClr val="C00000"/>
                </a:solidFill>
              </a:rPr>
              <a:t>.</a:t>
            </a:r>
            <a:endParaRPr lang="en-GB" dirty="0">
              <a:solidFill>
                <a:srgbClr val="C00000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3A24921-B037-4414-68E9-E64789D5C3BD}"/>
              </a:ext>
            </a:extLst>
          </p:cNvPr>
          <p:cNvCxnSpPr>
            <a:cxnSpLocks/>
          </p:cNvCxnSpPr>
          <p:nvPr/>
        </p:nvCxnSpPr>
        <p:spPr>
          <a:xfrm flipV="1">
            <a:off x="6443931" y="3579441"/>
            <a:ext cx="4226944" cy="416027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D08F166-747E-6E08-5434-7E97C357149B}"/>
              </a:ext>
            </a:extLst>
          </p:cNvPr>
          <p:cNvSpPr txBox="1"/>
          <p:nvPr/>
        </p:nvSpPr>
        <p:spPr>
          <a:xfrm>
            <a:off x="-1" y="5759731"/>
            <a:ext cx="1219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Provided measurements will be linked to all batches in the Shallow flat circular tank - #0001 at that moment.</a:t>
            </a:r>
          </a:p>
        </p:txBody>
      </p:sp>
    </p:spTree>
    <p:extLst>
      <p:ext uri="{BB962C8B-B14F-4D97-AF65-F5344CB8AC3E}">
        <p14:creationId xmlns:p14="http://schemas.microsoft.com/office/powerpoint/2010/main" val="36428553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0BA6E-0F85-1E4D-F948-BF4E42746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EB3CA37-8EF8-EA69-465C-8E1DAA15ED00}"/>
              </a:ext>
            </a:extLst>
          </p:cNvPr>
          <p:cNvSpPr txBox="1"/>
          <p:nvPr/>
        </p:nvSpPr>
        <p:spPr>
          <a:xfrm>
            <a:off x="762001" y="700177"/>
            <a:ext cx="1066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How</a:t>
            </a:r>
            <a:r>
              <a:rPr lang="en-GB" dirty="0">
                <a:solidFill>
                  <a:schemeClr val="tx2"/>
                </a:solidFill>
              </a:rPr>
              <a:t> can we </a:t>
            </a:r>
            <a:r>
              <a:rPr lang="en-GB" b="1" dirty="0">
                <a:solidFill>
                  <a:schemeClr val="tx2"/>
                </a:solidFill>
              </a:rPr>
              <a:t>integrate</a:t>
            </a:r>
            <a:r>
              <a:rPr lang="en-GB" dirty="0">
                <a:solidFill>
                  <a:schemeClr val="tx2"/>
                </a:solidFill>
              </a:rPr>
              <a:t> a device, in a way that measurements from it are linked to batches </a:t>
            </a:r>
            <a:r>
              <a:rPr lang="en-GB" b="1" dirty="0">
                <a:solidFill>
                  <a:schemeClr val="tx2"/>
                </a:solidFill>
              </a:rPr>
              <a:t>automatically</a:t>
            </a:r>
            <a:r>
              <a:rPr lang="en-GB" dirty="0">
                <a:solidFill>
                  <a:schemeClr val="tx2"/>
                </a:solidFill>
              </a:rPr>
              <a:t>?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A894A2-8D4E-ED8A-79F8-C4C8639FB0DF}"/>
              </a:ext>
            </a:extLst>
          </p:cNvPr>
          <p:cNvSpPr txBox="1"/>
          <p:nvPr/>
        </p:nvSpPr>
        <p:spPr>
          <a:xfrm>
            <a:off x="762000" y="1069509"/>
            <a:ext cx="1066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C00000"/>
                </a:solidFill>
              </a:rPr>
              <a:t>To </a:t>
            </a:r>
            <a:r>
              <a:rPr lang="it-IT" dirty="0" err="1">
                <a:solidFill>
                  <a:srgbClr val="C00000"/>
                </a:solidFill>
              </a:rPr>
              <a:t>minimize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dirty="0" err="1">
                <a:solidFill>
                  <a:srgbClr val="C00000"/>
                </a:solidFill>
              </a:rPr>
              <a:t>integration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connect</a:t>
            </a:r>
            <a:r>
              <a:rPr lang="it-IT" b="1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batches</a:t>
            </a:r>
            <a:r>
              <a:rPr lang="it-IT" b="1" dirty="0">
                <a:solidFill>
                  <a:srgbClr val="C00000"/>
                </a:solidFill>
              </a:rPr>
              <a:t> and sources by </a:t>
            </a:r>
            <a:r>
              <a:rPr lang="it-IT" b="1" dirty="0" err="1">
                <a:solidFill>
                  <a:srgbClr val="C00000"/>
                </a:solidFill>
              </a:rPr>
              <a:t>attributes</a:t>
            </a:r>
            <a:r>
              <a:rPr lang="it-IT" dirty="0">
                <a:solidFill>
                  <a:srgbClr val="C00000"/>
                </a:solidFill>
              </a:rPr>
              <a:t> (</a:t>
            </a:r>
            <a:r>
              <a:rPr lang="it-IT" dirty="0" err="1">
                <a:solidFill>
                  <a:srgbClr val="C00000"/>
                </a:solidFill>
              </a:rPr>
              <a:t>layer</a:t>
            </a:r>
            <a:r>
              <a:rPr lang="it-IT" dirty="0">
                <a:solidFill>
                  <a:srgbClr val="C00000"/>
                </a:solidFill>
              </a:rPr>
              <a:t> of </a:t>
            </a:r>
            <a:r>
              <a:rPr lang="it-IT" dirty="0" err="1">
                <a:solidFill>
                  <a:srgbClr val="C00000"/>
                </a:solidFill>
              </a:rPr>
              <a:t>indirection</a:t>
            </a:r>
            <a:r>
              <a:rPr lang="it-IT" dirty="0">
                <a:solidFill>
                  <a:srgbClr val="C00000"/>
                </a:solidFill>
              </a:rPr>
              <a:t>).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AC3DEE6-0B84-D3AF-BBA0-77BCBBBF96D1}"/>
              </a:ext>
            </a:extLst>
          </p:cNvPr>
          <p:cNvSpPr txBox="1"/>
          <p:nvPr/>
        </p:nvSpPr>
        <p:spPr>
          <a:xfrm>
            <a:off x="762001" y="1438841"/>
            <a:ext cx="1066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C00000"/>
                </a:solidFill>
              </a:rPr>
              <a:t>Then </a:t>
            </a:r>
            <a:r>
              <a:rPr lang="it-IT" dirty="0" err="1">
                <a:solidFill>
                  <a:srgbClr val="C00000"/>
                </a:solidFill>
              </a:rPr>
              <a:t>execute</a:t>
            </a:r>
            <a:r>
              <a:rPr lang="it-IT" dirty="0">
                <a:solidFill>
                  <a:srgbClr val="C00000"/>
                </a:solidFill>
              </a:rPr>
              <a:t> HTTP </a:t>
            </a:r>
            <a:r>
              <a:rPr lang="it-IT" dirty="0" err="1">
                <a:solidFill>
                  <a:srgbClr val="C00000"/>
                </a:solidFill>
              </a:rPr>
              <a:t>request</a:t>
            </a:r>
            <a:r>
              <a:rPr lang="it-IT" dirty="0">
                <a:solidFill>
                  <a:srgbClr val="C00000"/>
                </a:solidFill>
              </a:rPr>
              <a:t> with </a:t>
            </a:r>
            <a:r>
              <a:rPr lang="it-IT" b="1" dirty="0">
                <a:solidFill>
                  <a:srgbClr val="C00000"/>
                </a:solidFill>
              </a:rPr>
              <a:t>data </a:t>
            </a:r>
            <a:r>
              <a:rPr lang="it-IT" b="1" dirty="0" err="1">
                <a:solidFill>
                  <a:srgbClr val="C00000"/>
                </a:solidFill>
              </a:rPr>
              <a:t>provision</a:t>
            </a:r>
            <a:r>
              <a:rPr lang="it-IT" b="1" dirty="0">
                <a:solidFill>
                  <a:srgbClr val="C00000"/>
                </a:solidFill>
              </a:rPr>
              <a:t> token</a:t>
            </a:r>
            <a:r>
              <a:rPr lang="it-IT" dirty="0">
                <a:solidFill>
                  <a:srgbClr val="C00000"/>
                </a:solidFill>
              </a:rPr>
              <a:t>, </a:t>
            </a:r>
            <a:r>
              <a:rPr lang="it-IT" b="1" dirty="0">
                <a:solidFill>
                  <a:srgbClr val="C00000"/>
                </a:solidFill>
              </a:rPr>
              <a:t>data source id</a:t>
            </a:r>
            <a:r>
              <a:rPr lang="it-IT" dirty="0">
                <a:solidFill>
                  <a:srgbClr val="C00000"/>
                </a:solidFill>
              </a:rPr>
              <a:t>, and </a:t>
            </a:r>
            <a:r>
              <a:rPr lang="it-IT" b="1" dirty="0" err="1">
                <a:solidFill>
                  <a:srgbClr val="C00000"/>
                </a:solidFill>
              </a:rPr>
              <a:t>measurements</a:t>
            </a:r>
            <a:r>
              <a:rPr lang="it-IT" dirty="0">
                <a:solidFill>
                  <a:srgbClr val="C00000"/>
                </a:solidFill>
              </a:rPr>
              <a:t>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77E319-494D-BAC0-33B5-8C4F75987B7F}"/>
              </a:ext>
            </a:extLst>
          </p:cNvPr>
          <p:cNvSpPr txBox="1"/>
          <p:nvPr/>
        </p:nvSpPr>
        <p:spPr>
          <a:xfrm>
            <a:off x="761999" y="1808173"/>
            <a:ext cx="1066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Can we do the same for more frequent measurements, like </a:t>
            </a:r>
            <a:r>
              <a:rPr lang="en-GB" b="1" dirty="0">
                <a:solidFill>
                  <a:schemeClr val="tx2"/>
                </a:solidFill>
              </a:rPr>
              <a:t>water quality data</a:t>
            </a:r>
            <a:r>
              <a:rPr lang="en-GB" dirty="0">
                <a:solidFill>
                  <a:schemeClr val="tx2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773247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74770-7AC8-BADD-A237-E96859698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FB420915-3663-93AA-761D-D6873760C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9308" y="3237582"/>
            <a:ext cx="5343686" cy="2398509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FAD8A21-0EFD-9904-9BFC-0423F41FFC8C}"/>
              </a:ext>
            </a:extLst>
          </p:cNvPr>
          <p:cNvSpPr txBox="1"/>
          <p:nvPr/>
        </p:nvSpPr>
        <p:spPr>
          <a:xfrm>
            <a:off x="782323" y="700177"/>
            <a:ext cx="10627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How</a:t>
            </a:r>
            <a:r>
              <a:rPr lang="en-GB" dirty="0">
                <a:solidFill>
                  <a:schemeClr val="tx2"/>
                </a:solidFill>
              </a:rPr>
              <a:t> can we </a:t>
            </a:r>
            <a:r>
              <a:rPr lang="en-GB" b="1" dirty="0">
                <a:solidFill>
                  <a:schemeClr val="tx2"/>
                </a:solidFill>
              </a:rPr>
              <a:t>integrate</a:t>
            </a:r>
            <a:r>
              <a:rPr lang="en-GB" dirty="0">
                <a:solidFill>
                  <a:schemeClr val="tx2"/>
                </a:solidFill>
              </a:rPr>
              <a:t> a device, in a way that measurements from it are linked to batches </a:t>
            </a:r>
            <a:r>
              <a:rPr lang="en-GB" b="1" dirty="0">
                <a:solidFill>
                  <a:schemeClr val="tx2"/>
                </a:solidFill>
              </a:rPr>
              <a:t>automatically</a:t>
            </a:r>
            <a:r>
              <a:rPr lang="en-GB" dirty="0">
                <a:solidFill>
                  <a:schemeClr val="tx2"/>
                </a:solidFill>
              </a:rPr>
              <a:t>?</a:t>
            </a:r>
            <a:endParaRPr lang="en-GB" b="1" dirty="0">
              <a:solidFill>
                <a:schemeClr val="tx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59B886-A9F9-414C-5D02-A0EC309C583A}"/>
              </a:ext>
            </a:extLst>
          </p:cNvPr>
          <p:cNvSpPr txBox="1"/>
          <p:nvPr/>
        </p:nvSpPr>
        <p:spPr>
          <a:xfrm>
            <a:off x="782322" y="1069509"/>
            <a:ext cx="10627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C00000"/>
                </a:solidFill>
              </a:rPr>
              <a:t>To </a:t>
            </a:r>
            <a:r>
              <a:rPr lang="it-IT" dirty="0" err="1">
                <a:solidFill>
                  <a:srgbClr val="C00000"/>
                </a:solidFill>
              </a:rPr>
              <a:t>minimize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dirty="0" err="1">
                <a:solidFill>
                  <a:srgbClr val="C00000"/>
                </a:solidFill>
              </a:rPr>
              <a:t>integration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connect</a:t>
            </a:r>
            <a:r>
              <a:rPr lang="it-IT" b="1" dirty="0">
                <a:solidFill>
                  <a:srgbClr val="C00000"/>
                </a:solidFill>
              </a:rPr>
              <a:t> </a:t>
            </a:r>
            <a:r>
              <a:rPr lang="it-IT" b="1" dirty="0" err="1">
                <a:solidFill>
                  <a:srgbClr val="C00000"/>
                </a:solidFill>
              </a:rPr>
              <a:t>batches</a:t>
            </a:r>
            <a:r>
              <a:rPr lang="it-IT" b="1" dirty="0">
                <a:solidFill>
                  <a:srgbClr val="C00000"/>
                </a:solidFill>
              </a:rPr>
              <a:t> and sources by </a:t>
            </a:r>
            <a:r>
              <a:rPr lang="it-IT" b="1" dirty="0" err="1">
                <a:solidFill>
                  <a:srgbClr val="C00000"/>
                </a:solidFill>
              </a:rPr>
              <a:t>attributes</a:t>
            </a:r>
            <a:r>
              <a:rPr lang="it-IT" dirty="0">
                <a:solidFill>
                  <a:srgbClr val="C00000"/>
                </a:solidFill>
              </a:rPr>
              <a:t> (</a:t>
            </a:r>
            <a:r>
              <a:rPr lang="it-IT" dirty="0" err="1">
                <a:solidFill>
                  <a:srgbClr val="C00000"/>
                </a:solidFill>
              </a:rPr>
              <a:t>layer</a:t>
            </a:r>
            <a:r>
              <a:rPr lang="it-IT" dirty="0">
                <a:solidFill>
                  <a:srgbClr val="C00000"/>
                </a:solidFill>
              </a:rPr>
              <a:t> of </a:t>
            </a:r>
            <a:r>
              <a:rPr lang="it-IT" dirty="0" err="1">
                <a:solidFill>
                  <a:srgbClr val="C00000"/>
                </a:solidFill>
              </a:rPr>
              <a:t>indirection</a:t>
            </a:r>
            <a:r>
              <a:rPr lang="it-IT" dirty="0">
                <a:solidFill>
                  <a:srgbClr val="C00000"/>
                </a:solidFill>
              </a:rPr>
              <a:t>).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01ED13-4331-D5F0-55C9-AEC12C96719D}"/>
              </a:ext>
            </a:extLst>
          </p:cNvPr>
          <p:cNvSpPr txBox="1"/>
          <p:nvPr/>
        </p:nvSpPr>
        <p:spPr>
          <a:xfrm>
            <a:off x="782323" y="1438841"/>
            <a:ext cx="10627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C00000"/>
                </a:solidFill>
              </a:rPr>
              <a:t>Then </a:t>
            </a:r>
            <a:r>
              <a:rPr lang="it-IT" dirty="0" err="1">
                <a:solidFill>
                  <a:srgbClr val="C00000"/>
                </a:solidFill>
              </a:rPr>
              <a:t>execute</a:t>
            </a:r>
            <a:r>
              <a:rPr lang="it-IT" dirty="0">
                <a:solidFill>
                  <a:srgbClr val="C00000"/>
                </a:solidFill>
              </a:rPr>
              <a:t> HTTP </a:t>
            </a:r>
            <a:r>
              <a:rPr lang="it-IT" dirty="0" err="1">
                <a:solidFill>
                  <a:srgbClr val="C00000"/>
                </a:solidFill>
              </a:rPr>
              <a:t>request</a:t>
            </a:r>
            <a:r>
              <a:rPr lang="it-IT" dirty="0">
                <a:solidFill>
                  <a:srgbClr val="C00000"/>
                </a:solidFill>
              </a:rPr>
              <a:t> with </a:t>
            </a:r>
            <a:r>
              <a:rPr lang="it-IT" b="1" dirty="0">
                <a:solidFill>
                  <a:srgbClr val="C00000"/>
                </a:solidFill>
              </a:rPr>
              <a:t>data </a:t>
            </a:r>
            <a:r>
              <a:rPr lang="it-IT" b="1" dirty="0" err="1">
                <a:solidFill>
                  <a:srgbClr val="C00000"/>
                </a:solidFill>
              </a:rPr>
              <a:t>provision</a:t>
            </a:r>
            <a:r>
              <a:rPr lang="it-IT" b="1" dirty="0">
                <a:solidFill>
                  <a:srgbClr val="C00000"/>
                </a:solidFill>
              </a:rPr>
              <a:t> token</a:t>
            </a:r>
            <a:r>
              <a:rPr lang="it-IT" dirty="0">
                <a:solidFill>
                  <a:srgbClr val="C00000"/>
                </a:solidFill>
              </a:rPr>
              <a:t>, </a:t>
            </a:r>
            <a:r>
              <a:rPr lang="it-IT" b="1" dirty="0">
                <a:solidFill>
                  <a:srgbClr val="C00000"/>
                </a:solidFill>
              </a:rPr>
              <a:t>data source id</a:t>
            </a:r>
            <a:r>
              <a:rPr lang="it-IT" dirty="0">
                <a:solidFill>
                  <a:srgbClr val="C00000"/>
                </a:solidFill>
              </a:rPr>
              <a:t>, and </a:t>
            </a:r>
            <a:r>
              <a:rPr lang="it-IT" b="1" dirty="0" err="1">
                <a:solidFill>
                  <a:srgbClr val="C00000"/>
                </a:solidFill>
              </a:rPr>
              <a:t>measurements</a:t>
            </a:r>
            <a:r>
              <a:rPr lang="it-IT" dirty="0">
                <a:solidFill>
                  <a:srgbClr val="C00000"/>
                </a:solidFill>
              </a:rPr>
              <a:t>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F31531-AA9F-217B-EF34-852F60FF3950}"/>
              </a:ext>
            </a:extLst>
          </p:cNvPr>
          <p:cNvSpPr txBox="1"/>
          <p:nvPr/>
        </p:nvSpPr>
        <p:spPr>
          <a:xfrm>
            <a:off x="782321" y="1808173"/>
            <a:ext cx="10627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Can we do the same for more frequent measurements, like </a:t>
            </a:r>
            <a:r>
              <a:rPr lang="en-GB" b="1" dirty="0">
                <a:solidFill>
                  <a:schemeClr val="tx2"/>
                </a:solidFill>
              </a:rPr>
              <a:t>water quality data</a:t>
            </a:r>
            <a:r>
              <a:rPr lang="en-GB" dirty="0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B4D527-71CA-1901-B6AE-A38A9A378D18}"/>
              </a:ext>
            </a:extLst>
          </p:cNvPr>
          <p:cNvSpPr txBox="1"/>
          <p:nvPr/>
        </p:nvSpPr>
        <p:spPr>
          <a:xfrm>
            <a:off x="782319" y="2177505"/>
            <a:ext cx="10627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You can even provide </a:t>
            </a:r>
            <a:r>
              <a:rPr lang="en-GB" b="1" dirty="0">
                <a:solidFill>
                  <a:srgbClr val="C00000"/>
                </a:solidFill>
              </a:rPr>
              <a:t>multiple</a:t>
            </a:r>
            <a:r>
              <a:rPr lang="en-GB" dirty="0">
                <a:solidFill>
                  <a:srgbClr val="C00000"/>
                </a:solidFill>
              </a:rPr>
              <a:t> measurements about </a:t>
            </a:r>
            <a:r>
              <a:rPr lang="en-GB" b="1" dirty="0">
                <a:solidFill>
                  <a:srgbClr val="C00000"/>
                </a:solidFill>
              </a:rPr>
              <a:t>various</a:t>
            </a:r>
            <a:r>
              <a:rPr lang="en-GB" dirty="0">
                <a:solidFill>
                  <a:srgbClr val="C00000"/>
                </a:solidFill>
              </a:rPr>
              <a:t> variables in a single request</a:t>
            </a:r>
            <a:r>
              <a:rPr lang="it-IT" dirty="0">
                <a:solidFill>
                  <a:srgbClr val="C00000"/>
                </a:solidFill>
              </a:rPr>
              <a:t>.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6DFA12F-457F-8557-E1BF-C8AD7BCE639F}"/>
              </a:ext>
            </a:extLst>
          </p:cNvPr>
          <p:cNvSpPr txBox="1"/>
          <p:nvPr/>
        </p:nvSpPr>
        <p:spPr>
          <a:xfrm>
            <a:off x="69006" y="2916169"/>
            <a:ext cx="713188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buNone/>
            </a:pP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"measurements" : [</a:t>
            </a:r>
          </a:p>
          <a:p>
            <a:pPr marL="0" marR="0" indent="0" algn="l">
              <a:buNone/>
            </a:pPr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    </a:t>
            </a: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indent="0" algn="l">
              <a:buNone/>
            </a:pP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      "</a:t>
            </a:r>
            <a:r>
              <a:rPr lang="en-GB" sz="1200" b="0" i="0" dirty="0" err="1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measurement_variable_id</a:t>
            </a: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"   : "18035936-d71c-4ba8-a536-bbadfc6daef4",</a:t>
            </a:r>
          </a:p>
          <a:p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      "</a:t>
            </a:r>
            <a:r>
              <a:rPr lang="en-GB" sz="1200" b="0" i="0" dirty="0" err="1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measurement_timestamp</a:t>
            </a: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"     : "</a:t>
            </a:r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2026-09-03T16:26:20.928Z </a:t>
            </a: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",</a:t>
            </a:r>
          </a:p>
          <a:p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      "</a:t>
            </a:r>
            <a:r>
              <a:rPr lang="en-GB" sz="1200" b="0" i="0" dirty="0" err="1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measurement_timestamp_end</a:t>
            </a: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" : "</a:t>
            </a:r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2026-09-03T17:26:20.928Z</a:t>
            </a: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",</a:t>
            </a:r>
          </a:p>
          <a:p>
            <a:pPr marL="0" marR="0" indent="0" algn="l">
              <a:buNone/>
            </a:pP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      "</a:t>
            </a:r>
            <a:r>
              <a:rPr lang="en-GB" sz="1200" b="0" i="0" dirty="0" err="1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measurement_value</a:t>
            </a: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"         : 8.05</a:t>
            </a:r>
          </a:p>
          <a:p>
            <a:pPr marL="0" marR="0" indent="0" algn="l">
              <a:buNone/>
            </a:pP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    },</a:t>
            </a:r>
          </a:p>
          <a:p>
            <a:pPr marL="0" marR="0" indent="0" algn="l">
              <a:buNone/>
            </a:pP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    {</a:t>
            </a:r>
          </a:p>
          <a:p>
            <a:pPr marL="0" marR="0" indent="0" algn="l">
              <a:buNone/>
            </a:pP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      "</a:t>
            </a:r>
            <a:r>
              <a:rPr lang="en-GB" sz="1200" b="0" i="0" dirty="0" err="1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measurement_variable_id</a:t>
            </a: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" : "1fba1427-94fb-4f60-bb5f-f1b78a68ed81",</a:t>
            </a:r>
          </a:p>
          <a:p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      "</a:t>
            </a:r>
            <a:r>
              <a:rPr lang="en-GB" sz="1200" b="0" i="0" dirty="0" err="1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measurement_timestamp</a:t>
            </a: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"   : "</a:t>
            </a:r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2026-09-03T17:26:20.928Z</a:t>
            </a: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",</a:t>
            </a:r>
          </a:p>
          <a:p>
            <a:pPr marL="0" marR="0" indent="0" algn="l">
              <a:buNone/>
            </a:pP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      "</a:t>
            </a:r>
            <a:r>
              <a:rPr lang="en-GB" sz="1200" b="0" i="0" dirty="0" err="1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measurement_value</a:t>
            </a: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"       : 17.09</a:t>
            </a:r>
          </a:p>
          <a:p>
            <a:pPr marL="0" marR="0" indent="0" algn="l">
              <a:buNone/>
            </a:pP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    },</a:t>
            </a:r>
          </a:p>
          <a:p>
            <a:pPr marL="0" marR="0" indent="0" algn="l">
              <a:buNone/>
            </a:pP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    {</a:t>
            </a:r>
          </a:p>
          <a:p>
            <a:pPr marL="0" marR="0" indent="0" algn="l">
              <a:buNone/>
            </a:pP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      "</a:t>
            </a:r>
            <a:r>
              <a:rPr lang="en-GB" sz="1200" b="0" i="0" dirty="0" err="1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measurement_variable_id</a:t>
            </a: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" : "1fba1427-94fb-4f60-bb5f-f1b78a68ed81",</a:t>
            </a:r>
          </a:p>
          <a:p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      "</a:t>
            </a:r>
            <a:r>
              <a:rPr lang="en-GB" sz="1200" b="0" i="0" dirty="0" err="1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measurement_timestamp</a:t>
            </a: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"   : "</a:t>
            </a:r>
            <a:r>
              <a:rPr lang="en-GB" sz="1200" dirty="0">
                <a:solidFill>
                  <a:schemeClr val="tx2"/>
                </a:solidFill>
                <a:latin typeface="Consolas" panose="020B0609020204030204" pitchFamily="49" charset="0"/>
              </a:rPr>
              <a:t>2026-09-03T17:26:20.928Z</a:t>
            </a: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",</a:t>
            </a:r>
          </a:p>
          <a:p>
            <a:pPr marL="0" marR="0" indent="0" algn="l">
              <a:buNone/>
            </a:pP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      "</a:t>
            </a:r>
            <a:r>
              <a:rPr lang="en-GB" sz="1200" b="0" i="0" dirty="0" err="1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measurement_value</a:t>
            </a: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"       : 19</a:t>
            </a:r>
          </a:p>
          <a:p>
            <a:pPr marL="0" marR="0" indent="0" algn="l">
              <a:buNone/>
            </a:pP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    }</a:t>
            </a:r>
          </a:p>
          <a:p>
            <a:pPr marL="0" marR="0" indent="0" algn="l">
              <a:buNone/>
            </a:pPr>
            <a:r>
              <a:rPr lang="en-GB" sz="1200" b="0" i="0" dirty="0">
                <a:solidFill>
                  <a:schemeClr val="tx2"/>
                </a:solidFill>
                <a:effectLst/>
                <a:latin typeface="Consolas" panose="020B0609020204030204" pitchFamily="49" charset="0"/>
              </a:rPr>
              <a:t>  ]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F1C962B-2D17-5AF3-B088-B9F0B339798A}"/>
              </a:ext>
            </a:extLst>
          </p:cNvPr>
          <p:cNvCxnSpPr>
            <a:cxnSpLocks/>
          </p:cNvCxnSpPr>
          <p:nvPr/>
        </p:nvCxnSpPr>
        <p:spPr>
          <a:xfrm>
            <a:off x="6487064" y="3451506"/>
            <a:ext cx="4658264" cy="945747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C25DD19-1232-E53A-93AD-1B600D4B1BFF}"/>
              </a:ext>
            </a:extLst>
          </p:cNvPr>
          <p:cNvCxnSpPr>
            <a:cxnSpLocks/>
          </p:cNvCxnSpPr>
          <p:nvPr/>
        </p:nvCxnSpPr>
        <p:spPr>
          <a:xfrm>
            <a:off x="6349042" y="4508897"/>
            <a:ext cx="4796286" cy="374388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9242A8B-A191-44EC-6389-B0A3E6FEA2BA}"/>
              </a:ext>
            </a:extLst>
          </p:cNvPr>
          <p:cNvCxnSpPr>
            <a:cxnSpLocks/>
          </p:cNvCxnSpPr>
          <p:nvPr/>
        </p:nvCxnSpPr>
        <p:spPr>
          <a:xfrm flipV="1">
            <a:off x="6349042" y="5038928"/>
            <a:ext cx="4796286" cy="397151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2952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B60FE-41CC-0FF6-645A-4F1463DE9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EC01B2A-B47B-9CC6-20AF-7919399E28EE}"/>
              </a:ext>
            </a:extLst>
          </p:cNvPr>
          <p:cNvSpPr txBox="1"/>
          <p:nvPr/>
        </p:nvSpPr>
        <p:spPr>
          <a:xfrm>
            <a:off x="782321" y="715417"/>
            <a:ext cx="1062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If we </a:t>
            </a:r>
            <a:r>
              <a:rPr lang="en-GB" b="1" dirty="0">
                <a:solidFill>
                  <a:schemeClr val="tx2"/>
                </a:solidFill>
              </a:rPr>
              <a:t>don't</a:t>
            </a:r>
            <a:r>
              <a:rPr lang="en-GB" dirty="0">
                <a:solidFill>
                  <a:schemeClr val="tx2"/>
                </a:solidFill>
              </a:rPr>
              <a:t> have IT department and / or </a:t>
            </a:r>
            <a:r>
              <a:rPr lang="en-GB" b="1" dirty="0">
                <a:solidFill>
                  <a:schemeClr val="tx2"/>
                </a:solidFill>
              </a:rPr>
              <a:t>cannot</a:t>
            </a:r>
            <a:r>
              <a:rPr lang="en-GB" dirty="0">
                <a:solidFill>
                  <a:schemeClr val="tx2"/>
                </a:solidFill>
              </a:rPr>
              <a:t> instruct IoT to call API when the device finishes measuring?</a:t>
            </a:r>
          </a:p>
        </p:txBody>
      </p:sp>
    </p:spTree>
    <p:extLst>
      <p:ext uri="{BB962C8B-B14F-4D97-AF65-F5344CB8AC3E}">
        <p14:creationId xmlns:p14="http://schemas.microsoft.com/office/powerpoint/2010/main" val="6968268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201DA-9F1F-6145-74A5-7101FF2BA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F4D5B92-765A-0D8A-6AE2-BA03BE0433C0}"/>
              </a:ext>
            </a:extLst>
          </p:cNvPr>
          <p:cNvSpPr txBox="1"/>
          <p:nvPr/>
        </p:nvSpPr>
        <p:spPr>
          <a:xfrm>
            <a:off x="782321" y="715417"/>
            <a:ext cx="1062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If we </a:t>
            </a:r>
            <a:r>
              <a:rPr lang="en-GB" b="1" dirty="0">
                <a:solidFill>
                  <a:schemeClr val="tx2"/>
                </a:solidFill>
              </a:rPr>
              <a:t>don't</a:t>
            </a:r>
            <a:r>
              <a:rPr lang="en-GB" dirty="0">
                <a:solidFill>
                  <a:schemeClr val="tx2"/>
                </a:solidFill>
              </a:rPr>
              <a:t> have IT department and / or </a:t>
            </a:r>
            <a:r>
              <a:rPr lang="en-GB" b="1" dirty="0">
                <a:solidFill>
                  <a:schemeClr val="tx2"/>
                </a:solidFill>
              </a:rPr>
              <a:t>cannot</a:t>
            </a:r>
            <a:r>
              <a:rPr lang="en-GB" dirty="0">
                <a:solidFill>
                  <a:schemeClr val="tx2"/>
                </a:solidFill>
              </a:rPr>
              <a:t> instruct IoT to call API when the device finishes measuring?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8CAD4C-9773-2D03-4EF6-65BCA797AD31}"/>
              </a:ext>
            </a:extLst>
          </p:cNvPr>
          <p:cNvSpPr txBox="1"/>
          <p:nvPr/>
        </p:nvSpPr>
        <p:spPr>
          <a:xfrm>
            <a:off x="782320" y="1084749"/>
            <a:ext cx="1062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You can also </a:t>
            </a:r>
            <a:r>
              <a:rPr lang="en-GB" b="1" dirty="0">
                <a:solidFill>
                  <a:srgbClr val="C00000"/>
                </a:solidFill>
              </a:rPr>
              <a:t>import</a:t>
            </a:r>
            <a:r>
              <a:rPr lang="en-GB" dirty="0">
                <a:solidFill>
                  <a:srgbClr val="C00000"/>
                </a:solidFill>
              </a:rPr>
              <a:t> data from </a:t>
            </a:r>
            <a:r>
              <a:rPr lang="en-GB" b="1" dirty="0">
                <a:solidFill>
                  <a:srgbClr val="C00000"/>
                </a:solidFill>
              </a:rPr>
              <a:t>CSV</a:t>
            </a:r>
            <a:r>
              <a:rPr lang="en-GB" dirty="0">
                <a:solidFill>
                  <a:srgbClr val="C00000"/>
                </a:solidFill>
              </a:rPr>
              <a:t> or do the </a:t>
            </a:r>
            <a:r>
              <a:rPr lang="en-GB" b="1" dirty="0">
                <a:solidFill>
                  <a:srgbClr val="C00000"/>
                </a:solidFill>
              </a:rPr>
              <a:t>manual</a:t>
            </a:r>
            <a:r>
              <a:rPr lang="en-GB" dirty="0">
                <a:solidFill>
                  <a:srgbClr val="C00000"/>
                </a:solidFill>
              </a:rPr>
              <a:t> </a:t>
            </a:r>
            <a:r>
              <a:rPr lang="en-GB" b="1" dirty="0">
                <a:solidFill>
                  <a:srgbClr val="C00000"/>
                </a:solidFill>
              </a:rPr>
              <a:t>bulk</a:t>
            </a:r>
            <a:r>
              <a:rPr lang="en-GB" dirty="0">
                <a:solidFill>
                  <a:srgbClr val="C00000"/>
                </a:solidFill>
              </a:rPr>
              <a:t> input.</a:t>
            </a:r>
          </a:p>
        </p:txBody>
      </p:sp>
      <p:pic>
        <p:nvPicPr>
          <p:cNvPr id="4" name="Picture 3" descr="measurement-import-01.png">
            <a:extLst>
              <a:ext uri="{FF2B5EF4-FFF2-40B4-BE49-F238E27FC236}">
                <a16:creationId xmlns:a16="http://schemas.microsoft.com/office/drawing/2014/main" id="{8614290E-0300-3476-F102-90740A7E8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320" y="2437156"/>
            <a:ext cx="4621392" cy="3181324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pic>
        <p:nvPicPr>
          <p:cNvPr id="11" name="Picture 10" descr="measurement-import-02.png">
            <a:extLst>
              <a:ext uri="{FF2B5EF4-FFF2-40B4-BE49-F238E27FC236}">
                <a16:creationId xmlns:a16="http://schemas.microsoft.com/office/drawing/2014/main" id="{F953C878-9756-ADCF-D44B-6E1727D39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5921" y="1454081"/>
            <a:ext cx="5948760" cy="5227910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sp>
        <p:nvSpPr>
          <p:cNvPr id="16" name="Arrow: Bent 15">
            <a:extLst>
              <a:ext uri="{FF2B5EF4-FFF2-40B4-BE49-F238E27FC236}">
                <a16:creationId xmlns:a16="http://schemas.microsoft.com/office/drawing/2014/main" id="{C79C5999-A239-0B7C-CDB1-D1789B67A341}"/>
              </a:ext>
            </a:extLst>
          </p:cNvPr>
          <p:cNvSpPr/>
          <p:nvPr/>
        </p:nvSpPr>
        <p:spPr>
          <a:xfrm>
            <a:off x="2783840" y="1737960"/>
            <a:ext cx="2499360" cy="628719"/>
          </a:xfrm>
          <a:prstGeom prst="bentArrow">
            <a:avLst>
              <a:gd name="adj1" fmla="val 25000"/>
              <a:gd name="adj2" fmla="val 26616"/>
              <a:gd name="adj3" fmla="val 25000"/>
              <a:gd name="adj4" fmla="val 43750"/>
            </a:avLst>
          </a:prstGeom>
          <a:solidFill>
            <a:srgbClr val="8FA5C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9155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DBFBF-2921-6A77-E5E1-910E07621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8AB5B5B-F332-822A-3E90-F70565A496B8}"/>
              </a:ext>
            </a:extLst>
          </p:cNvPr>
          <p:cNvSpPr txBox="1"/>
          <p:nvPr/>
        </p:nvSpPr>
        <p:spPr>
          <a:xfrm>
            <a:off x="772162" y="715417"/>
            <a:ext cx="10647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If we </a:t>
            </a:r>
            <a:r>
              <a:rPr lang="en-GB" b="1" dirty="0">
                <a:solidFill>
                  <a:schemeClr val="tx2"/>
                </a:solidFill>
              </a:rPr>
              <a:t>don't</a:t>
            </a:r>
            <a:r>
              <a:rPr lang="en-GB" dirty="0">
                <a:solidFill>
                  <a:schemeClr val="tx2"/>
                </a:solidFill>
              </a:rPr>
              <a:t> have IT department and / or </a:t>
            </a:r>
            <a:r>
              <a:rPr lang="en-GB" b="1" dirty="0">
                <a:solidFill>
                  <a:schemeClr val="tx2"/>
                </a:solidFill>
              </a:rPr>
              <a:t>cannot</a:t>
            </a:r>
            <a:r>
              <a:rPr lang="en-GB" dirty="0">
                <a:solidFill>
                  <a:schemeClr val="tx2"/>
                </a:solidFill>
              </a:rPr>
              <a:t> instruct IoT to call API when the device finishes measuring?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18E44D-0D1F-D506-287E-8D640DC771B5}"/>
              </a:ext>
            </a:extLst>
          </p:cNvPr>
          <p:cNvSpPr txBox="1"/>
          <p:nvPr/>
        </p:nvSpPr>
        <p:spPr>
          <a:xfrm>
            <a:off x="772161" y="1084749"/>
            <a:ext cx="10647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You can also </a:t>
            </a:r>
            <a:r>
              <a:rPr lang="en-GB" b="1" dirty="0">
                <a:solidFill>
                  <a:srgbClr val="C00000"/>
                </a:solidFill>
              </a:rPr>
              <a:t>import</a:t>
            </a:r>
            <a:r>
              <a:rPr lang="en-GB" dirty="0">
                <a:solidFill>
                  <a:srgbClr val="C00000"/>
                </a:solidFill>
              </a:rPr>
              <a:t> data from </a:t>
            </a:r>
            <a:r>
              <a:rPr lang="en-GB" b="1" dirty="0">
                <a:solidFill>
                  <a:srgbClr val="C00000"/>
                </a:solidFill>
              </a:rPr>
              <a:t>CSV</a:t>
            </a:r>
            <a:r>
              <a:rPr lang="en-GB" dirty="0">
                <a:solidFill>
                  <a:srgbClr val="C00000"/>
                </a:solidFill>
              </a:rPr>
              <a:t> or do the </a:t>
            </a:r>
            <a:r>
              <a:rPr lang="en-GB" b="1" dirty="0">
                <a:solidFill>
                  <a:srgbClr val="C00000"/>
                </a:solidFill>
              </a:rPr>
              <a:t>manual</a:t>
            </a:r>
            <a:r>
              <a:rPr lang="en-GB" dirty="0">
                <a:solidFill>
                  <a:srgbClr val="C00000"/>
                </a:solidFill>
              </a:rPr>
              <a:t> </a:t>
            </a:r>
            <a:r>
              <a:rPr lang="en-GB" b="1" dirty="0">
                <a:solidFill>
                  <a:srgbClr val="C00000"/>
                </a:solidFill>
              </a:rPr>
              <a:t>bulk</a:t>
            </a:r>
            <a:r>
              <a:rPr lang="en-GB" dirty="0">
                <a:solidFill>
                  <a:srgbClr val="C00000"/>
                </a:solidFill>
              </a:rPr>
              <a:t> input.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42D301-947F-05D9-8E52-9F66F64D9E21}"/>
              </a:ext>
            </a:extLst>
          </p:cNvPr>
          <p:cNvSpPr txBox="1"/>
          <p:nvPr/>
        </p:nvSpPr>
        <p:spPr>
          <a:xfrm>
            <a:off x="772162" y="1454081"/>
            <a:ext cx="10647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Platform can </a:t>
            </a:r>
            <a:r>
              <a:rPr lang="en-GB" b="1" dirty="0">
                <a:solidFill>
                  <a:srgbClr val="C00000"/>
                </a:solidFill>
              </a:rPr>
              <a:t>pull</a:t>
            </a:r>
            <a:r>
              <a:rPr lang="en-GB" dirty="0">
                <a:solidFill>
                  <a:srgbClr val="C00000"/>
                </a:solidFill>
              </a:rPr>
              <a:t> data from sensors / platforms via </a:t>
            </a:r>
            <a:r>
              <a:rPr lang="en-GB" b="1" dirty="0">
                <a:solidFill>
                  <a:srgbClr val="C00000"/>
                </a:solidFill>
              </a:rPr>
              <a:t>APIs</a:t>
            </a:r>
            <a:r>
              <a:rPr lang="en-GB" dirty="0">
                <a:solidFill>
                  <a:srgbClr val="C00000"/>
                </a:solidFill>
              </a:rPr>
              <a:t>, like we do for </a:t>
            </a:r>
            <a:r>
              <a:rPr lang="en-GB" b="1" dirty="0">
                <a:solidFill>
                  <a:srgbClr val="C00000"/>
                </a:solidFill>
              </a:rPr>
              <a:t>Cobália</a:t>
            </a:r>
            <a:r>
              <a:rPr lang="en-GB" dirty="0">
                <a:solidFill>
                  <a:srgbClr val="C00000"/>
                </a:solidFill>
              </a:rPr>
              <a:t> and </a:t>
            </a:r>
            <a:r>
              <a:rPr lang="en-GB" b="1" dirty="0">
                <a:solidFill>
                  <a:srgbClr val="C00000"/>
                </a:solidFill>
              </a:rPr>
              <a:t>DigitalSmart</a:t>
            </a:r>
            <a:r>
              <a:rPr lang="en-GB" dirty="0"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10" name="Picture 9" descr="data-source-subscription-01.png">
            <a:extLst>
              <a:ext uri="{FF2B5EF4-FFF2-40B4-BE49-F238E27FC236}">
                <a16:creationId xmlns:a16="http://schemas.microsoft.com/office/drawing/2014/main" id="{34D58FDF-8AB1-360A-1617-064C070B2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87" y="2906576"/>
            <a:ext cx="6984958" cy="2661181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pic>
        <p:nvPicPr>
          <p:cNvPr id="11" name="Picture 10" descr="data-source-subscription-02.png">
            <a:extLst>
              <a:ext uri="{FF2B5EF4-FFF2-40B4-BE49-F238E27FC236}">
                <a16:creationId xmlns:a16="http://schemas.microsoft.com/office/drawing/2014/main" id="{A8DEEC99-8228-4632-6159-634333CBDD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109"/>
          <a:stretch>
            <a:fillRect/>
          </a:stretch>
        </p:blipFill>
        <p:spPr>
          <a:xfrm>
            <a:off x="7231223" y="1951122"/>
            <a:ext cx="4823928" cy="4572091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E062712-C6A4-E128-D9B5-2856294F8C83}"/>
              </a:ext>
            </a:extLst>
          </p:cNvPr>
          <p:cNvSpPr txBox="1"/>
          <p:nvPr/>
        </p:nvSpPr>
        <p:spPr>
          <a:xfrm>
            <a:off x="118187" y="5876882"/>
            <a:ext cx="6984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Batches with source-subscribed attributes receive data from Cobália every 15 minutes and from DigitalSmart every 30 minutes</a:t>
            </a:r>
          </a:p>
        </p:txBody>
      </p:sp>
    </p:spTree>
    <p:extLst>
      <p:ext uri="{BB962C8B-B14F-4D97-AF65-F5344CB8AC3E}">
        <p14:creationId xmlns:p14="http://schemas.microsoft.com/office/powerpoint/2010/main" val="16608873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3B544-5FD2-8D1E-D0A4-47065E35A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91AB0AF-BD94-9EAE-37F9-E9EC4F7A2415}"/>
              </a:ext>
            </a:extLst>
          </p:cNvPr>
          <p:cNvSpPr txBox="1"/>
          <p:nvPr/>
        </p:nvSpPr>
        <p:spPr>
          <a:xfrm>
            <a:off x="782321" y="715417"/>
            <a:ext cx="1062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After months of breeding a </a:t>
            </a:r>
            <a:r>
              <a:rPr lang="en-GB" b="1" dirty="0">
                <a:solidFill>
                  <a:schemeClr val="tx2"/>
                </a:solidFill>
              </a:rPr>
              <a:t>large number</a:t>
            </a:r>
            <a:r>
              <a:rPr lang="en-GB" dirty="0">
                <a:solidFill>
                  <a:schemeClr val="tx2"/>
                </a:solidFill>
              </a:rPr>
              <a:t> of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dirty="0">
                <a:solidFill>
                  <a:schemeClr val="tx2"/>
                </a:solidFill>
              </a:rPr>
              <a:t>measurements can be collected, </a:t>
            </a:r>
            <a:r>
              <a:rPr lang="en-GB" b="1" dirty="0">
                <a:solidFill>
                  <a:schemeClr val="tx2"/>
                </a:solidFill>
              </a:rPr>
              <a:t>raw data</a:t>
            </a:r>
            <a:r>
              <a:rPr lang="en-GB" dirty="0">
                <a:solidFill>
                  <a:schemeClr val="tx2"/>
                </a:solidFill>
              </a:rPr>
              <a:t> becomes less helpful.</a:t>
            </a:r>
          </a:p>
        </p:txBody>
      </p:sp>
    </p:spTree>
    <p:extLst>
      <p:ext uri="{BB962C8B-B14F-4D97-AF65-F5344CB8AC3E}">
        <p14:creationId xmlns:p14="http://schemas.microsoft.com/office/powerpoint/2010/main" val="36512938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2E6EB-5FBD-8026-C966-F2894A617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easurement-12.png">
            <a:extLst>
              <a:ext uri="{FF2B5EF4-FFF2-40B4-BE49-F238E27FC236}">
                <a16:creationId xmlns:a16="http://schemas.microsoft.com/office/drawing/2014/main" id="{A713910D-0910-BF76-3BCA-12B978AD3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8544" y="1454081"/>
            <a:ext cx="7814911" cy="5251520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5AF23F2-AC58-A4B9-1808-CF96CBB2FC8D}"/>
              </a:ext>
            </a:extLst>
          </p:cNvPr>
          <p:cNvSpPr txBox="1"/>
          <p:nvPr/>
        </p:nvSpPr>
        <p:spPr>
          <a:xfrm>
            <a:off x="782319" y="1084749"/>
            <a:ext cx="10627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Open </a:t>
            </a:r>
            <a:r>
              <a:rPr lang="en-GB" b="1" dirty="0">
                <a:solidFill>
                  <a:srgbClr val="C00000"/>
                </a:solidFill>
              </a:rPr>
              <a:t>aggregated view </a:t>
            </a:r>
            <a:r>
              <a:rPr lang="en-GB" dirty="0">
                <a:solidFill>
                  <a:srgbClr val="C00000"/>
                </a:solidFill>
              </a:rPr>
              <a:t>with min, max, </a:t>
            </a:r>
            <a:r>
              <a:rPr lang="en-GB" dirty="0" err="1">
                <a:solidFill>
                  <a:srgbClr val="C00000"/>
                </a:solidFill>
              </a:rPr>
              <a:t>avg</a:t>
            </a:r>
            <a:r>
              <a:rPr lang="en-GB" dirty="0">
                <a:solidFill>
                  <a:srgbClr val="C00000"/>
                </a:solidFill>
              </a:rPr>
              <a:t>, median, and quartiles by hour, day, week, month, quarter, or year.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155B2A-72B8-8CF5-3214-13AD83808EF9}"/>
              </a:ext>
            </a:extLst>
          </p:cNvPr>
          <p:cNvSpPr txBox="1"/>
          <p:nvPr/>
        </p:nvSpPr>
        <p:spPr>
          <a:xfrm>
            <a:off x="782321" y="715417"/>
            <a:ext cx="1062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After months of breeding a </a:t>
            </a:r>
            <a:r>
              <a:rPr lang="en-GB" b="1" dirty="0">
                <a:solidFill>
                  <a:schemeClr val="tx2"/>
                </a:solidFill>
              </a:rPr>
              <a:t>large number</a:t>
            </a:r>
            <a:r>
              <a:rPr lang="en-GB" dirty="0">
                <a:solidFill>
                  <a:schemeClr val="tx2"/>
                </a:solidFill>
              </a:rPr>
              <a:t> of</a:t>
            </a:r>
            <a:r>
              <a:rPr lang="en-GB" b="1" dirty="0">
                <a:solidFill>
                  <a:schemeClr val="tx2"/>
                </a:solidFill>
              </a:rPr>
              <a:t> </a:t>
            </a:r>
            <a:r>
              <a:rPr lang="en-GB" dirty="0">
                <a:solidFill>
                  <a:schemeClr val="tx2"/>
                </a:solidFill>
              </a:rPr>
              <a:t>measurements can be collected, </a:t>
            </a:r>
            <a:r>
              <a:rPr lang="en-GB" b="1" dirty="0">
                <a:solidFill>
                  <a:schemeClr val="tx2"/>
                </a:solidFill>
              </a:rPr>
              <a:t>raw data</a:t>
            </a:r>
            <a:r>
              <a:rPr lang="en-GB" dirty="0">
                <a:solidFill>
                  <a:schemeClr val="tx2"/>
                </a:solidFill>
              </a:rPr>
              <a:t> becomes less helpful.</a:t>
            </a:r>
          </a:p>
        </p:txBody>
      </p:sp>
    </p:spTree>
    <p:extLst>
      <p:ext uri="{BB962C8B-B14F-4D97-AF65-F5344CB8AC3E}">
        <p14:creationId xmlns:p14="http://schemas.microsoft.com/office/powerpoint/2010/main" val="12741440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AA00D-D453-E934-D4D4-2B011E490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DEFDD42-435A-D3C7-1AC1-DA6380C9BD0C}"/>
              </a:ext>
            </a:extLst>
          </p:cNvPr>
          <p:cNvSpPr txBox="1"/>
          <p:nvPr/>
        </p:nvSpPr>
        <p:spPr>
          <a:xfrm>
            <a:off x="782320" y="721448"/>
            <a:ext cx="1062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Further sea bream development stages </a:t>
            </a:r>
            <a:r>
              <a:rPr lang="en-GB" b="1" dirty="0">
                <a:solidFill>
                  <a:schemeClr val="tx2"/>
                </a:solidFill>
              </a:rPr>
              <a:t>yolk-sac larva → larva → juvenile</a:t>
            </a:r>
            <a:r>
              <a:rPr lang="en-GB" dirty="0">
                <a:solidFill>
                  <a:schemeClr val="tx2"/>
                </a:solidFill>
              </a:rPr>
              <a:t> can be represented as we discussed.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17FD437-1033-9E66-3832-F9F8F572A3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106"/>
          <a:stretch>
            <a:fillRect/>
          </a:stretch>
        </p:blipFill>
        <p:spPr>
          <a:xfrm>
            <a:off x="1361347" y="1184090"/>
            <a:ext cx="9469305" cy="5366004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15289978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CE51D-9BC0-6BB2-3409-DE7F8C2EF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DC1924D-0671-2A01-5E28-C694B4ADA712}"/>
              </a:ext>
            </a:extLst>
          </p:cNvPr>
          <p:cNvSpPr txBox="1"/>
          <p:nvPr/>
        </p:nvSpPr>
        <p:spPr>
          <a:xfrm>
            <a:off x="782320" y="721448"/>
            <a:ext cx="1062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Further sea bream development stages </a:t>
            </a:r>
            <a:r>
              <a:rPr lang="en-GB" b="1" dirty="0">
                <a:solidFill>
                  <a:schemeClr val="tx2"/>
                </a:solidFill>
              </a:rPr>
              <a:t>yolk-sac larva → larva → juvenile</a:t>
            </a:r>
            <a:r>
              <a:rPr lang="en-GB" dirty="0">
                <a:solidFill>
                  <a:schemeClr val="tx2"/>
                </a:solidFill>
              </a:rPr>
              <a:t> can be represented as we discussed.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89B55C-96F2-C08B-2138-FFCBE6830A7B}"/>
              </a:ext>
            </a:extLst>
          </p:cNvPr>
          <p:cNvSpPr txBox="1"/>
          <p:nvPr/>
        </p:nvSpPr>
        <p:spPr>
          <a:xfrm>
            <a:off x="782320" y="1090780"/>
            <a:ext cx="1062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Then we take one </a:t>
            </a:r>
            <a:r>
              <a:rPr lang="en-GB" b="1" dirty="0">
                <a:solidFill>
                  <a:schemeClr val="tx2"/>
                </a:solidFill>
              </a:rPr>
              <a:t>part</a:t>
            </a:r>
            <a:r>
              <a:rPr lang="en-GB" dirty="0">
                <a:solidFill>
                  <a:schemeClr val="tx2"/>
                </a:solidFill>
              </a:rPr>
              <a:t> of juvenile for selling, call it </a:t>
            </a:r>
            <a:r>
              <a:rPr lang="en-GB" b="1" dirty="0">
                <a:solidFill>
                  <a:schemeClr val="tx2"/>
                </a:solidFill>
              </a:rPr>
              <a:t>adult</a:t>
            </a:r>
            <a:r>
              <a:rPr lang="en-GB" dirty="0">
                <a:solidFill>
                  <a:schemeClr val="tx2"/>
                </a:solidFill>
              </a:rPr>
              <a:t>, and the other part, </a:t>
            </a:r>
            <a:r>
              <a:rPr lang="en-GB" b="1" dirty="0">
                <a:solidFill>
                  <a:schemeClr val="tx2"/>
                </a:solidFill>
              </a:rPr>
              <a:t>broodstock</a:t>
            </a:r>
            <a:r>
              <a:rPr lang="en-GB" dirty="0">
                <a:solidFill>
                  <a:schemeClr val="tx2"/>
                </a:solidFill>
              </a:rPr>
              <a:t>, we use for breeding.</a:t>
            </a:r>
          </a:p>
        </p:txBody>
      </p:sp>
    </p:spTree>
    <p:extLst>
      <p:ext uri="{BB962C8B-B14F-4D97-AF65-F5344CB8AC3E}">
        <p14:creationId xmlns:p14="http://schemas.microsoft.com/office/powerpoint/2010/main" val="20912650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FDFFE-21EF-451C-D9FB-C389F797E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C4F1BB6-5FC3-6E42-E514-14312A7CDBE0}"/>
              </a:ext>
            </a:extLst>
          </p:cNvPr>
          <p:cNvSpPr txBox="1"/>
          <p:nvPr/>
        </p:nvSpPr>
        <p:spPr>
          <a:xfrm>
            <a:off x="782320" y="721448"/>
            <a:ext cx="1062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Further sea bream development stages </a:t>
            </a:r>
            <a:r>
              <a:rPr lang="en-GB" b="1" dirty="0">
                <a:solidFill>
                  <a:schemeClr val="tx2"/>
                </a:solidFill>
              </a:rPr>
              <a:t>yolk-sac larva → larva → juvenile</a:t>
            </a:r>
            <a:r>
              <a:rPr lang="en-GB" dirty="0">
                <a:solidFill>
                  <a:schemeClr val="tx2"/>
                </a:solidFill>
              </a:rPr>
              <a:t> can be represented as we discussed.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DE4102-906A-9F1F-2C19-00466BE0C562}"/>
              </a:ext>
            </a:extLst>
          </p:cNvPr>
          <p:cNvSpPr txBox="1"/>
          <p:nvPr/>
        </p:nvSpPr>
        <p:spPr>
          <a:xfrm>
            <a:off x="782320" y="1090780"/>
            <a:ext cx="1062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Then we take one </a:t>
            </a:r>
            <a:r>
              <a:rPr lang="en-GB" b="1" dirty="0">
                <a:solidFill>
                  <a:schemeClr val="tx2"/>
                </a:solidFill>
              </a:rPr>
              <a:t>part</a:t>
            </a:r>
            <a:r>
              <a:rPr lang="en-GB" dirty="0">
                <a:solidFill>
                  <a:schemeClr val="tx2"/>
                </a:solidFill>
              </a:rPr>
              <a:t> of juvenile for selling, call it </a:t>
            </a:r>
            <a:r>
              <a:rPr lang="en-GB" b="1" dirty="0">
                <a:solidFill>
                  <a:schemeClr val="tx2"/>
                </a:solidFill>
              </a:rPr>
              <a:t>adult</a:t>
            </a:r>
            <a:r>
              <a:rPr lang="en-GB" dirty="0">
                <a:solidFill>
                  <a:schemeClr val="tx2"/>
                </a:solidFill>
              </a:rPr>
              <a:t>, and the other part, </a:t>
            </a:r>
            <a:r>
              <a:rPr lang="en-GB" b="1" dirty="0">
                <a:solidFill>
                  <a:schemeClr val="tx2"/>
                </a:solidFill>
              </a:rPr>
              <a:t>broodstock</a:t>
            </a:r>
            <a:r>
              <a:rPr lang="en-GB" dirty="0">
                <a:solidFill>
                  <a:schemeClr val="tx2"/>
                </a:solidFill>
              </a:rPr>
              <a:t>, we use for breeding.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F41DA4-C6DB-C4A6-9B4B-DDCB6E551762}"/>
              </a:ext>
            </a:extLst>
          </p:cNvPr>
          <p:cNvSpPr txBox="1"/>
          <p:nvPr/>
        </p:nvSpPr>
        <p:spPr>
          <a:xfrm>
            <a:off x="782320" y="1460112"/>
            <a:ext cx="1062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Split</a:t>
            </a:r>
            <a:r>
              <a:rPr lang="en-GB" dirty="0">
                <a:solidFill>
                  <a:srgbClr val="C00000"/>
                </a:solidFill>
              </a:rPr>
              <a:t> ”Sea bream, juvenile” into two, </a:t>
            </a:r>
            <a:r>
              <a:rPr lang="en-GB" b="1" dirty="0">
                <a:solidFill>
                  <a:srgbClr val="C00000"/>
                </a:solidFill>
              </a:rPr>
              <a:t>transform</a:t>
            </a:r>
            <a:r>
              <a:rPr lang="en-GB" dirty="0">
                <a:solidFill>
                  <a:srgbClr val="C00000"/>
                </a:solidFill>
              </a:rPr>
              <a:t> one to ”Sea bream, adult”, other to ”Sea bream, broodstock”.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2F040C5-8D6A-3BB5-242E-3E86E2C724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9" b="3812"/>
          <a:stretch>
            <a:fillRect/>
          </a:stretch>
        </p:blipFill>
        <p:spPr>
          <a:xfrm>
            <a:off x="2023271" y="1941412"/>
            <a:ext cx="8145458" cy="4608678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11865024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7DE92-7628-E4C6-4B13-CF3B73C24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FF238B04-DDA4-FD3B-7004-4F9FB099D969}"/>
              </a:ext>
            </a:extLst>
          </p:cNvPr>
          <p:cNvSpPr txBox="1"/>
          <p:nvPr/>
        </p:nvSpPr>
        <p:spPr>
          <a:xfrm>
            <a:off x="782320" y="721448"/>
            <a:ext cx="1062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Further sea bream development stages </a:t>
            </a:r>
            <a:r>
              <a:rPr lang="en-GB" b="1" dirty="0">
                <a:solidFill>
                  <a:schemeClr val="tx2"/>
                </a:solidFill>
              </a:rPr>
              <a:t>yolk-sac larva → larva → juvenile</a:t>
            </a:r>
            <a:r>
              <a:rPr lang="en-GB" dirty="0">
                <a:solidFill>
                  <a:schemeClr val="tx2"/>
                </a:solidFill>
              </a:rPr>
              <a:t> can be represented as we discussed.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0675CC-5BCF-2F4C-6A4C-E63C681641CE}"/>
              </a:ext>
            </a:extLst>
          </p:cNvPr>
          <p:cNvSpPr txBox="1"/>
          <p:nvPr/>
        </p:nvSpPr>
        <p:spPr>
          <a:xfrm>
            <a:off x="782320" y="1090780"/>
            <a:ext cx="1062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Then we take one </a:t>
            </a:r>
            <a:r>
              <a:rPr lang="en-GB" b="1" dirty="0">
                <a:solidFill>
                  <a:schemeClr val="tx2"/>
                </a:solidFill>
              </a:rPr>
              <a:t>part</a:t>
            </a:r>
            <a:r>
              <a:rPr lang="en-GB" dirty="0">
                <a:solidFill>
                  <a:schemeClr val="tx2"/>
                </a:solidFill>
              </a:rPr>
              <a:t> of juvenile for selling, call it </a:t>
            </a:r>
            <a:r>
              <a:rPr lang="en-GB" b="1" dirty="0">
                <a:solidFill>
                  <a:schemeClr val="tx2"/>
                </a:solidFill>
              </a:rPr>
              <a:t>adult</a:t>
            </a:r>
            <a:r>
              <a:rPr lang="en-GB" dirty="0">
                <a:solidFill>
                  <a:schemeClr val="tx2"/>
                </a:solidFill>
              </a:rPr>
              <a:t>, and the other part, </a:t>
            </a:r>
            <a:r>
              <a:rPr lang="en-GB" b="1" dirty="0">
                <a:solidFill>
                  <a:schemeClr val="tx2"/>
                </a:solidFill>
              </a:rPr>
              <a:t>broodstock</a:t>
            </a:r>
            <a:r>
              <a:rPr lang="en-GB" dirty="0">
                <a:solidFill>
                  <a:schemeClr val="tx2"/>
                </a:solidFill>
              </a:rPr>
              <a:t>, we use for breeding.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B44386-0736-AC65-6572-7DFC1AAB9489}"/>
              </a:ext>
            </a:extLst>
          </p:cNvPr>
          <p:cNvSpPr txBox="1"/>
          <p:nvPr/>
        </p:nvSpPr>
        <p:spPr>
          <a:xfrm>
            <a:off x="782320" y="1460112"/>
            <a:ext cx="1062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Split</a:t>
            </a:r>
            <a:r>
              <a:rPr lang="en-GB" dirty="0">
                <a:solidFill>
                  <a:srgbClr val="C00000"/>
                </a:solidFill>
              </a:rPr>
              <a:t> ”Sea bream, juvenile” into two, </a:t>
            </a:r>
            <a:r>
              <a:rPr lang="en-GB" b="1" dirty="0">
                <a:solidFill>
                  <a:srgbClr val="C00000"/>
                </a:solidFill>
              </a:rPr>
              <a:t>transform</a:t>
            </a:r>
            <a:r>
              <a:rPr lang="en-GB" dirty="0">
                <a:solidFill>
                  <a:srgbClr val="C00000"/>
                </a:solidFill>
              </a:rPr>
              <a:t> one to ”Sea bream, adult”, other to ”Sea bream, broodstock”.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BA1E2A-8A2A-687B-764D-A6DF7E7FC266}"/>
              </a:ext>
            </a:extLst>
          </p:cNvPr>
          <p:cNvSpPr txBox="1"/>
          <p:nvPr/>
        </p:nvSpPr>
        <p:spPr>
          <a:xfrm>
            <a:off x="782320" y="1829444"/>
            <a:ext cx="10627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You can also split them into </a:t>
            </a:r>
            <a:r>
              <a:rPr lang="en-GB" b="1" dirty="0">
                <a:solidFill>
                  <a:srgbClr val="C00000"/>
                </a:solidFill>
              </a:rPr>
              <a:t>more than two</a:t>
            </a:r>
            <a:r>
              <a:rPr lang="en-GB" dirty="0">
                <a:solidFill>
                  <a:srgbClr val="C00000"/>
                </a:solidFill>
              </a:rPr>
              <a:t> batches. Another typical use case is splitting a breed across </a:t>
            </a:r>
            <a:r>
              <a:rPr lang="en-GB" b="1" dirty="0">
                <a:solidFill>
                  <a:srgbClr val="C00000"/>
                </a:solidFill>
              </a:rPr>
              <a:t>multiple places</a:t>
            </a:r>
            <a:r>
              <a:rPr lang="en-GB" dirty="0">
                <a:solidFill>
                  <a:srgbClr val="C00000"/>
                </a:solidFill>
              </a:rPr>
              <a:t> (cages, tanks), or when one group </a:t>
            </a:r>
            <a:r>
              <a:rPr lang="en-GB" b="1" dirty="0">
                <a:solidFill>
                  <a:srgbClr val="C00000"/>
                </a:solidFill>
              </a:rPr>
              <a:t>develops faster </a:t>
            </a:r>
            <a:r>
              <a:rPr lang="en-GB" dirty="0">
                <a:solidFill>
                  <a:srgbClr val="C00000"/>
                </a:solidFill>
              </a:rPr>
              <a:t>than another.</a:t>
            </a:r>
          </a:p>
        </p:txBody>
      </p:sp>
    </p:spTree>
    <p:extLst>
      <p:ext uri="{BB962C8B-B14F-4D97-AF65-F5344CB8AC3E}">
        <p14:creationId xmlns:p14="http://schemas.microsoft.com/office/powerpoint/2010/main" val="27901724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E3D43-E5ED-4C81-2BED-F9729C4BC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EA4D661-441B-4674-223D-A615580B293F}"/>
              </a:ext>
            </a:extLst>
          </p:cNvPr>
          <p:cNvSpPr txBox="1"/>
          <p:nvPr/>
        </p:nvSpPr>
        <p:spPr>
          <a:xfrm>
            <a:off x="782320" y="721448"/>
            <a:ext cx="1062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Further sea bream development stages </a:t>
            </a:r>
            <a:r>
              <a:rPr lang="en-GB" b="1" dirty="0">
                <a:solidFill>
                  <a:schemeClr val="tx2"/>
                </a:solidFill>
              </a:rPr>
              <a:t>yolk-sac larva → larva → juvenile</a:t>
            </a:r>
            <a:r>
              <a:rPr lang="en-GB" dirty="0">
                <a:solidFill>
                  <a:schemeClr val="tx2"/>
                </a:solidFill>
              </a:rPr>
              <a:t> can be represented as we discussed.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7F45D7-0A1A-38B3-11A7-0FB0C2F4CE70}"/>
              </a:ext>
            </a:extLst>
          </p:cNvPr>
          <p:cNvSpPr txBox="1"/>
          <p:nvPr/>
        </p:nvSpPr>
        <p:spPr>
          <a:xfrm>
            <a:off x="782320" y="1090780"/>
            <a:ext cx="1062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Then we take one </a:t>
            </a:r>
            <a:r>
              <a:rPr lang="en-GB" b="1" dirty="0">
                <a:solidFill>
                  <a:schemeClr val="tx2"/>
                </a:solidFill>
              </a:rPr>
              <a:t>part</a:t>
            </a:r>
            <a:r>
              <a:rPr lang="en-GB" dirty="0">
                <a:solidFill>
                  <a:schemeClr val="tx2"/>
                </a:solidFill>
              </a:rPr>
              <a:t> of juvenile for selling, call it </a:t>
            </a:r>
            <a:r>
              <a:rPr lang="en-GB" b="1" dirty="0">
                <a:solidFill>
                  <a:schemeClr val="tx2"/>
                </a:solidFill>
              </a:rPr>
              <a:t>adult</a:t>
            </a:r>
            <a:r>
              <a:rPr lang="en-GB" dirty="0">
                <a:solidFill>
                  <a:schemeClr val="tx2"/>
                </a:solidFill>
              </a:rPr>
              <a:t>, and the other part, </a:t>
            </a:r>
            <a:r>
              <a:rPr lang="en-GB" b="1" dirty="0">
                <a:solidFill>
                  <a:schemeClr val="tx2"/>
                </a:solidFill>
              </a:rPr>
              <a:t>broodstock</a:t>
            </a:r>
            <a:r>
              <a:rPr lang="en-GB" dirty="0">
                <a:solidFill>
                  <a:schemeClr val="tx2"/>
                </a:solidFill>
              </a:rPr>
              <a:t>, we use for breeding.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B303B1-965D-5D2E-6342-3D26623A1D76}"/>
              </a:ext>
            </a:extLst>
          </p:cNvPr>
          <p:cNvSpPr txBox="1"/>
          <p:nvPr/>
        </p:nvSpPr>
        <p:spPr>
          <a:xfrm>
            <a:off x="782320" y="1460112"/>
            <a:ext cx="1062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Split</a:t>
            </a:r>
            <a:r>
              <a:rPr lang="en-GB" dirty="0">
                <a:solidFill>
                  <a:srgbClr val="C00000"/>
                </a:solidFill>
              </a:rPr>
              <a:t> ”Sea bream, juvenile” into two, </a:t>
            </a:r>
            <a:r>
              <a:rPr lang="en-GB" b="1" dirty="0">
                <a:solidFill>
                  <a:srgbClr val="C00000"/>
                </a:solidFill>
              </a:rPr>
              <a:t>transform</a:t>
            </a:r>
            <a:r>
              <a:rPr lang="en-GB" dirty="0">
                <a:solidFill>
                  <a:srgbClr val="C00000"/>
                </a:solidFill>
              </a:rPr>
              <a:t> one to ”Sea bream, adult”, other to ”Sea bream, broodstock”.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006202-F1CE-9B2A-F35F-E1D8A0EF2321}"/>
              </a:ext>
            </a:extLst>
          </p:cNvPr>
          <p:cNvSpPr txBox="1"/>
          <p:nvPr/>
        </p:nvSpPr>
        <p:spPr>
          <a:xfrm>
            <a:off x="782320" y="1829444"/>
            <a:ext cx="10627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You can also split them into </a:t>
            </a:r>
            <a:r>
              <a:rPr lang="en-GB" b="1" dirty="0">
                <a:solidFill>
                  <a:srgbClr val="C00000"/>
                </a:solidFill>
              </a:rPr>
              <a:t>more than two</a:t>
            </a:r>
            <a:r>
              <a:rPr lang="en-GB" dirty="0">
                <a:solidFill>
                  <a:srgbClr val="C00000"/>
                </a:solidFill>
              </a:rPr>
              <a:t> batches. Another typical use case is splitting a breed across </a:t>
            </a:r>
            <a:r>
              <a:rPr lang="en-GB" b="1" dirty="0">
                <a:solidFill>
                  <a:srgbClr val="C00000"/>
                </a:solidFill>
              </a:rPr>
              <a:t>multiple places</a:t>
            </a:r>
            <a:r>
              <a:rPr lang="en-GB" dirty="0">
                <a:solidFill>
                  <a:srgbClr val="C00000"/>
                </a:solidFill>
              </a:rPr>
              <a:t> (cages, tanks), or when one group </a:t>
            </a:r>
            <a:r>
              <a:rPr lang="en-GB" b="1" dirty="0">
                <a:solidFill>
                  <a:srgbClr val="C00000"/>
                </a:solidFill>
              </a:rPr>
              <a:t>develops faster </a:t>
            </a:r>
            <a:r>
              <a:rPr lang="en-GB" dirty="0">
                <a:solidFill>
                  <a:srgbClr val="C00000"/>
                </a:solidFill>
              </a:rPr>
              <a:t>than another.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21F40F-D58B-A522-0A77-674890261D1B}"/>
              </a:ext>
            </a:extLst>
          </p:cNvPr>
          <p:cNvSpPr txBox="1"/>
          <p:nvPr/>
        </p:nvSpPr>
        <p:spPr>
          <a:xfrm>
            <a:off x="782320" y="2475775"/>
            <a:ext cx="1062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 err="1">
                <a:solidFill>
                  <a:schemeClr val="tx2"/>
                </a:solidFill>
              </a:rPr>
              <a:t>This</a:t>
            </a:r>
            <a:r>
              <a:rPr lang="sr-Latn-RS" dirty="0">
                <a:solidFill>
                  <a:schemeClr val="tx2"/>
                </a:solidFill>
              </a:rPr>
              <a:t> model is general </a:t>
            </a:r>
            <a:r>
              <a:rPr lang="sr-Latn-RS" dirty="0" err="1">
                <a:solidFill>
                  <a:schemeClr val="tx2"/>
                </a:solidFill>
              </a:rPr>
              <a:t>enough</a:t>
            </a:r>
            <a:r>
              <a:rPr lang="sr-Latn-RS" dirty="0">
                <a:solidFill>
                  <a:schemeClr val="tx2"/>
                </a:solidFill>
              </a:rPr>
              <a:t> to </a:t>
            </a:r>
            <a:r>
              <a:rPr lang="sr-Latn-RS" dirty="0" err="1">
                <a:solidFill>
                  <a:schemeClr val="tx2"/>
                </a:solidFill>
              </a:rPr>
              <a:t>represent</a:t>
            </a:r>
            <a:r>
              <a:rPr lang="sr-Latn-RS" dirty="0">
                <a:solidFill>
                  <a:schemeClr val="tx2"/>
                </a:solidFill>
              </a:rPr>
              <a:t> </a:t>
            </a:r>
            <a:r>
              <a:rPr lang="sr-Latn-RS" dirty="0" err="1">
                <a:solidFill>
                  <a:schemeClr val="tx2"/>
                </a:solidFill>
              </a:rPr>
              <a:t>other</a:t>
            </a:r>
            <a:r>
              <a:rPr lang="sr-Latn-RS" dirty="0">
                <a:solidFill>
                  <a:schemeClr val="tx2"/>
                </a:solidFill>
              </a:rPr>
              <a:t> </a:t>
            </a:r>
            <a:r>
              <a:rPr lang="sr-Latn-RS" dirty="0" err="1">
                <a:solidFill>
                  <a:schemeClr val="tx2"/>
                </a:solidFill>
              </a:rPr>
              <a:t>breeding</a:t>
            </a:r>
            <a:r>
              <a:rPr lang="sr-Latn-RS" dirty="0">
                <a:solidFill>
                  <a:schemeClr val="tx2"/>
                </a:solidFill>
              </a:rPr>
              <a:t> </a:t>
            </a:r>
            <a:r>
              <a:rPr lang="sr-Latn-RS" dirty="0" err="1">
                <a:solidFill>
                  <a:schemeClr val="tx2"/>
                </a:solidFill>
              </a:rPr>
              <a:t>scenarios</a:t>
            </a:r>
            <a:r>
              <a:rPr lang="en-US" dirty="0">
                <a:solidFill>
                  <a:schemeClr val="tx2"/>
                </a:solidFill>
              </a:rPr>
              <a:t> we prepared</a:t>
            </a:r>
            <a:r>
              <a:rPr lang="en-GB" dirty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7930556-DC2B-515C-EF4A-67E76EFBC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6337" y="3325752"/>
            <a:ext cx="5888813" cy="24890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EC2E677-39AB-F47D-9A14-D7359AEE1A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50" y="3170683"/>
            <a:ext cx="5940713" cy="279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667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83A54-BF78-1A89-2A02-8A69102AC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39C2403-EA45-2769-5A04-F9377F53039F}"/>
              </a:ext>
            </a:extLst>
          </p:cNvPr>
          <p:cNvSpPr txBox="1"/>
          <p:nvPr/>
        </p:nvSpPr>
        <p:spPr>
          <a:xfrm>
            <a:off x="792481" y="725577"/>
            <a:ext cx="1060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Part</a:t>
            </a:r>
            <a:r>
              <a:rPr lang="en-GB" dirty="0">
                <a:solidFill>
                  <a:schemeClr val="tx2"/>
                </a:solidFill>
              </a:rPr>
              <a:t> of the </a:t>
            </a:r>
            <a:r>
              <a:rPr lang="en-GB" b="1" dirty="0">
                <a:solidFill>
                  <a:schemeClr val="tx2"/>
                </a:solidFill>
              </a:rPr>
              <a:t>adult</a:t>
            </a:r>
            <a:r>
              <a:rPr lang="en-GB" dirty="0">
                <a:solidFill>
                  <a:schemeClr val="tx2"/>
                </a:solidFill>
              </a:rPr>
              <a:t> sea bream we </a:t>
            </a:r>
            <a:r>
              <a:rPr lang="en-GB" b="1" dirty="0">
                <a:solidFill>
                  <a:schemeClr val="tx2"/>
                </a:solidFill>
              </a:rPr>
              <a:t>hand over</a:t>
            </a:r>
            <a:r>
              <a:rPr lang="en-GB" dirty="0">
                <a:solidFill>
                  <a:schemeClr val="tx2"/>
                </a:solidFill>
              </a:rPr>
              <a:t> to an external transporter.</a:t>
            </a:r>
          </a:p>
        </p:txBody>
      </p:sp>
    </p:spTree>
    <p:extLst>
      <p:ext uri="{BB962C8B-B14F-4D97-AF65-F5344CB8AC3E}">
        <p14:creationId xmlns:p14="http://schemas.microsoft.com/office/powerpoint/2010/main" val="30861552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FB08B-8A9A-DEAC-9ABE-3B19B70C3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5E99C0-0ABF-C1BC-7262-3335FFCA0C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666"/>
          <a:stretch>
            <a:fillRect/>
          </a:stretch>
        </p:blipFill>
        <p:spPr>
          <a:xfrm>
            <a:off x="1637070" y="1573838"/>
            <a:ext cx="8917858" cy="4938930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7951A73-0FEB-F793-9E13-F19BEB248467}"/>
              </a:ext>
            </a:extLst>
          </p:cNvPr>
          <p:cNvSpPr txBox="1"/>
          <p:nvPr/>
        </p:nvSpPr>
        <p:spPr>
          <a:xfrm>
            <a:off x="792479" y="1092538"/>
            <a:ext cx="1060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Split </a:t>
            </a:r>
            <a:r>
              <a:rPr lang="en-GB" dirty="0">
                <a:solidFill>
                  <a:srgbClr val="C00000"/>
                </a:solidFill>
              </a:rPr>
              <a:t>the batch, record the </a:t>
            </a:r>
            <a:r>
              <a:rPr lang="en-GB" b="1" dirty="0">
                <a:solidFill>
                  <a:srgbClr val="C00000"/>
                </a:solidFill>
              </a:rPr>
              <a:t>quantity </a:t>
            </a:r>
            <a:r>
              <a:rPr lang="en-GB" dirty="0">
                <a:solidFill>
                  <a:srgbClr val="C00000"/>
                </a:solidFill>
              </a:rPr>
              <a:t>for each split to track how much remains in the cage and how much is sold.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E56E46-6E14-AB1A-4D6B-336C9B70736B}"/>
              </a:ext>
            </a:extLst>
          </p:cNvPr>
          <p:cNvSpPr txBox="1"/>
          <p:nvPr/>
        </p:nvSpPr>
        <p:spPr>
          <a:xfrm>
            <a:off x="792481" y="725577"/>
            <a:ext cx="1060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Part</a:t>
            </a:r>
            <a:r>
              <a:rPr lang="en-GB" dirty="0">
                <a:solidFill>
                  <a:schemeClr val="tx2"/>
                </a:solidFill>
              </a:rPr>
              <a:t> of the </a:t>
            </a:r>
            <a:r>
              <a:rPr lang="en-GB" b="1" dirty="0">
                <a:solidFill>
                  <a:schemeClr val="tx2"/>
                </a:solidFill>
              </a:rPr>
              <a:t>adult</a:t>
            </a:r>
            <a:r>
              <a:rPr lang="en-GB" dirty="0">
                <a:solidFill>
                  <a:schemeClr val="tx2"/>
                </a:solidFill>
              </a:rPr>
              <a:t> sea bream we </a:t>
            </a:r>
            <a:r>
              <a:rPr lang="en-GB" b="1" dirty="0">
                <a:solidFill>
                  <a:schemeClr val="tx2"/>
                </a:solidFill>
              </a:rPr>
              <a:t>hand over</a:t>
            </a:r>
            <a:r>
              <a:rPr lang="en-GB" dirty="0">
                <a:solidFill>
                  <a:schemeClr val="tx2"/>
                </a:solidFill>
              </a:rPr>
              <a:t> to an external transporter.</a:t>
            </a:r>
          </a:p>
        </p:txBody>
      </p:sp>
    </p:spTree>
    <p:extLst>
      <p:ext uri="{BB962C8B-B14F-4D97-AF65-F5344CB8AC3E}">
        <p14:creationId xmlns:p14="http://schemas.microsoft.com/office/powerpoint/2010/main" val="9201497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F29EB-14AB-17E8-DF3B-571DB837C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92DFE74-BC61-2033-A46E-FAB16D09BB88}"/>
              </a:ext>
            </a:extLst>
          </p:cNvPr>
          <p:cNvSpPr txBox="1"/>
          <p:nvPr/>
        </p:nvSpPr>
        <p:spPr>
          <a:xfrm>
            <a:off x="792480" y="1459499"/>
            <a:ext cx="106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Transport is not live; sea bream needs to be </a:t>
            </a:r>
            <a:r>
              <a:rPr lang="en-US" b="1" dirty="0">
                <a:solidFill>
                  <a:schemeClr val="tx2"/>
                </a:solidFill>
              </a:rPr>
              <a:t>harvested</a:t>
            </a:r>
            <a:r>
              <a:rPr lang="en-US" dirty="0">
                <a:solidFill>
                  <a:schemeClr val="tx2"/>
                </a:solidFill>
              </a:rPr>
              <a:t> (killed and processed).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E8B4CA-957C-496B-65E0-8962B6AA013C}"/>
              </a:ext>
            </a:extLst>
          </p:cNvPr>
          <p:cNvSpPr txBox="1"/>
          <p:nvPr/>
        </p:nvSpPr>
        <p:spPr>
          <a:xfrm>
            <a:off x="792481" y="725577"/>
            <a:ext cx="1060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Part</a:t>
            </a:r>
            <a:r>
              <a:rPr lang="en-GB" dirty="0">
                <a:solidFill>
                  <a:schemeClr val="tx2"/>
                </a:solidFill>
              </a:rPr>
              <a:t> of the </a:t>
            </a:r>
            <a:r>
              <a:rPr lang="en-GB" b="1" dirty="0">
                <a:solidFill>
                  <a:schemeClr val="tx2"/>
                </a:solidFill>
              </a:rPr>
              <a:t>adult</a:t>
            </a:r>
            <a:r>
              <a:rPr lang="en-GB" dirty="0">
                <a:solidFill>
                  <a:schemeClr val="tx2"/>
                </a:solidFill>
              </a:rPr>
              <a:t> sea bream we </a:t>
            </a:r>
            <a:r>
              <a:rPr lang="en-GB" b="1" dirty="0">
                <a:solidFill>
                  <a:schemeClr val="tx2"/>
                </a:solidFill>
              </a:rPr>
              <a:t>hand over</a:t>
            </a:r>
            <a:r>
              <a:rPr lang="en-GB" dirty="0">
                <a:solidFill>
                  <a:schemeClr val="tx2"/>
                </a:solidFill>
              </a:rPr>
              <a:t> to an external transporter.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5B4EEA-447B-57E9-0E5F-A5A046F1C1E4}"/>
              </a:ext>
            </a:extLst>
          </p:cNvPr>
          <p:cNvSpPr txBox="1"/>
          <p:nvPr/>
        </p:nvSpPr>
        <p:spPr>
          <a:xfrm>
            <a:off x="792479" y="1092538"/>
            <a:ext cx="1060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Split </a:t>
            </a:r>
            <a:r>
              <a:rPr lang="en-GB" dirty="0">
                <a:solidFill>
                  <a:srgbClr val="C00000"/>
                </a:solidFill>
              </a:rPr>
              <a:t>the batch, record the </a:t>
            </a:r>
            <a:r>
              <a:rPr lang="en-GB" b="1" dirty="0">
                <a:solidFill>
                  <a:srgbClr val="C00000"/>
                </a:solidFill>
              </a:rPr>
              <a:t>quantity </a:t>
            </a:r>
            <a:r>
              <a:rPr lang="en-GB" dirty="0">
                <a:solidFill>
                  <a:srgbClr val="C00000"/>
                </a:solidFill>
              </a:rPr>
              <a:t>for each split to track how much remains in the cage and how much is sold.</a:t>
            </a:r>
          </a:p>
        </p:txBody>
      </p:sp>
    </p:spTree>
    <p:extLst>
      <p:ext uri="{BB962C8B-B14F-4D97-AF65-F5344CB8AC3E}">
        <p14:creationId xmlns:p14="http://schemas.microsoft.com/office/powerpoint/2010/main" val="7551953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C3B45-C56E-B93E-2A3D-B2DC14B36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0C543FF-F7C6-8244-3ED9-A87DEA0F2A95}"/>
              </a:ext>
            </a:extLst>
          </p:cNvPr>
          <p:cNvSpPr txBox="1"/>
          <p:nvPr/>
        </p:nvSpPr>
        <p:spPr>
          <a:xfrm>
            <a:off x="792480" y="1856602"/>
            <a:ext cx="10607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Transform </a:t>
            </a:r>
            <a:r>
              <a:rPr lang="en-GB" dirty="0">
                <a:solidFill>
                  <a:srgbClr val="C00000"/>
                </a:solidFill>
              </a:rPr>
              <a:t>the smaller batch into ”Sea bream, raw ”.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E1C59F3-3A5B-7759-D520-010E702606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51"/>
          <a:stretch>
            <a:fillRect/>
          </a:stretch>
        </p:blipFill>
        <p:spPr>
          <a:xfrm>
            <a:off x="2127749" y="2223563"/>
            <a:ext cx="7936502" cy="4390597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1AC722-F023-C398-B149-E37068AC9BE7}"/>
              </a:ext>
            </a:extLst>
          </p:cNvPr>
          <p:cNvSpPr txBox="1"/>
          <p:nvPr/>
        </p:nvSpPr>
        <p:spPr>
          <a:xfrm>
            <a:off x="792480" y="1459499"/>
            <a:ext cx="10607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Transport is not live; sea bream needs to be </a:t>
            </a:r>
            <a:r>
              <a:rPr lang="en-US" b="1" dirty="0">
                <a:solidFill>
                  <a:schemeClr val="tx2"/>
                </a:solidFill>
              </a:rPr>
              <a:t>harvested</a:t>
            </a:r>
            <a:r>
              <a:rPr lang="en-US" dirty="0">
                <a:solidFill>
                  <a:schemeClr val="tx2"/>
                </a:solidFill>
              </a:rPr>
              <a:t> (killed and processed).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7D9E68-707F-BF36-16AC-F4C654058FBF}"/>
              </a:ext>
            </a:extLst>
          </p:cNvPr>
          <p:cNvSpPr txBox="1"/>
          <p:nvPr/>
        </p:nvSpPr>
        <p:spPr>
          <a:xfrm>
            <a:off x="792481" y="725577"/>
            <a:ext cx="1060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Part</a:t>
            </a:r>
            <a:r>
              <a:rPr lang="en-GB" dirty="0">
                <a:solidFill>
                  <a:schemeClr val="tx2"/>
                </a:solidFill>
              </a:rPr>
              <a:t> of the </a:t>
            </a:r>
            <a:r>
              <a:rPr lang="en-GB" b="1" dirty="0">
                <a:solidFill>
                  <a:schemeClr val="tx2"/>
                </a:solidFill>
              </a:rPr>
              <a:t>adult</a:t>
            </a:r>
            <a:r>
              <a:rPr lang="en-GB" dirty="0">
                <a:solidFill>
                  <a:schemeClr val="tx2"/>
                </a:solidFill>
              </a:rPr>
              <a:t> sea bream we </a:t>
            </a:r>
            <a:r>
              <a:rPr lang="en-GB" b="1" dirty="0">
                <a:solidFill>
                  <a:schemeClr val="tx2"/>
                </a:solidFill>
              </a:rPr>
              <a:t>hand over</a:t>
            </a:r>
            <a:r>
              <a:rPr lang="en-GB" dirty="0">
                <a:solidFill>
                  <a:schemeClr val="tx2"/>
                </a:solidFill>
              </a:rPr>
              <a:t> to an external transporter.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61FD62-3449-D8C6-27D8-CC8083ED0705}"/>
              </a:ext>
            </a:extLst>
          </p:cNvPr>
          <p:cNvSpPr txBox="1"/>
          <p:nvPr/>
        </p:nvSpPr>
        <p:spPr>
          <a:xfrm>
            <a:off x="792479" y="1092538"/>
            <a:ext cx="1060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Split </a:t>
            </a:r>
            <a:r>
              <a:rPr lang="en-GB" dirty="0">
                <a:solidFill>
                  <a:srgbClr val="C00000"/>
                </a:solidFill>
              </a:rPr>
              <a:t>the batch, record the </a:t>
            </a:r>
            <a:r>
              <a:rPr lang="en-GB" b="1" dirty="0">
                <a:solidFill>
                  <a:srgbClr val="C00000"/>
                </a:solidFill>
              </a:rPr>
              <a:t>quantity </a:t>
            </a:r>
            <a:r>
              <a:rPr lang="en-GB" dirty="0">
                <a:solidFill>
                  <a:srgbClr val="C00000"/>
                </a:solidFill>
              </a:rPr>
              <a:t>for each split to track how much remains in the cage and how much is sold.</a:t>
            </a:r>
          </a:p>
        </p:txBody>
      </p:sp>
    </p:spTree>
    <p:extLst>
      <p:ext uri="{BB962C8B-B14F-4D97-AF65-F5344CB8AC3E}">
        <p14:creationId xmlns:p14="http://schemas.microsoft.com/office/powerpoint/2010/main" val="30265110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71F28-2EFD-7B16-094F-9A8584788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D44E7FE-B914-0952-3783-E000CF8B9510}"/>
              </a:ext>
            </a:extLst>
          </p:cNvPr>
          <p:cNvSpPr txBox="1"/>
          <p:nvPr/>
        </p:nvSpPr>
        <p:spPr>
          <a:xfrm>
            <a:off x="782321" y="725577"/>
            <a:ext cx="1062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Transporter from </a:t>
            </a:r>
            <a:r>
              <a:rPr lang="en-GB" b="1" dirty="0">
                <a:solidFill>
                  <a:schemeClr val="tx2"/>
                </a:solidFill>
              </a:rPr>
              <a:t>different organization </a:t>
            </a:r>
            <a:r>
              <a:rPr lang="en-GB" dirty="0">
                <a:solidFill>
                  <a:schemeClr val="tx2"/>
                </a:solidFill>
              </a:rPr>
              <a:t>arrives; we need to </a:t>
            </a:r>
            <a:r>
              <a:rPr lang="en-GB" b="1" dirty="0">
                <a:solidFill>
                  <a:schemeClr val="tx2"/>
                </a:solidFill>
              </a:rPr>
              <a:t>hand over</a:t>
            </a:r>
            <a:r>
              <a:rPr lang="en-GB" dirty="0">
                <a:solidFill>
                  <a:schemeClr val="tx2"/>
                </a:solidFill>
              </a:rPr>
              <a:t> some batches they </a:t>
            </a:r>
            <a:r>
              <a:rPr lang="en-GB" b="1" dirty="0">
                <a:solidFill>
                  <a:schemeClr val="tx2"/>
                </a:solidFill>
              </a:rPr>
              <a:t>have no access </a:t>
            </a:r>
            <a:r>
              <a:rPr lang="en-GB" dirty="0">
                <a:solidFill>
                  <a:schemeClr val="tx2"/>
                </a:solidFill>
              </a:rPr>
              <a:t>to.</a:t>
            </a:r>
          </a:p>
        </p:txBody>
      </p:sp>
    </p:spTree>
    <p:extLst>
      <p:ext uri="{BB962C8B-B14F-4D97-AF65-F5344CB8AC3E}">
        <p14:creationId xmlns:p14="http://schemas.microsoft.com/office/powerpoint/2010/main" val="3468636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A87D6-3A9E-7682-6B1D-4714BC9BD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2CCA041-51BD-3F96-6870-5FFC98EDF43D}"/>
              </a:ext>
            </a:extLst>
          </p:cNvPr>
          <p:cNvSpPr txBox="1"/>
          <p:nvPr/>
        </p:nvSpPr>
        <p:spPr>
          <a:xfrm>
            <a:off x="782321" y="1089487"/>
            <a:ext cx="10627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Create a </a:t>
            </a:r>
            <a:r>
              <a:rPr lang="en-GB" b="1" dirty="0">
                <a:solidFill>
                  <a:srgbClr val="C00000"/>
                </a:solidFill>
              </a:rPr>
              <a:t>passport </a:t>
            </a:r>
            <a:r>
              <a:rPr lang="en-GB" dirty="0">
                <a:solidFill>
                  <a:srgbClr val="C00000"/>
                </a:solidFill>
              </a:rPr>
              <a:t>for batch(es) you want to transfer, mark it </a:t>
            </a:r>
            <a:r>
              <a:rPr lang="en-GB" b="1" dirty="0">
                <a:solidFill>
                  <a:srgbClr val="C00000"/>
                </a:solidFill>
              </a:rPr>
              <a:t>transferable</a:t>
            </a:r>
            <a:r>
              <a:rPr lang="en-GB" dirty="0">
                <a:solidFill>
                  <a:srgbClr val="C00000"/>
                </a:solidFill>
              </a:rPr>
              <a:t> and give the </a:t>
            </a:r>
            <a:r>
              <a:rPr lang="en-GB" b="1" dirty="0">
                <a:solidFill>
                  <a:srgbClr val="C00000"/>
                </a:solidFill>
              </a:rPr>
              <a:t>QR code</a:t>
            </a:r>
            <a:r>
              <a:rPr lang="en-GB" dirty="0">
                <a:solidFill>
                  <a:srgbClr val="C00000"/>
                </a:solidFill>
              </a:rPr>
              <a:t> to transporter.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0B533D-660D-D73B-C319-B22ABA7B2903}"/>
              </a:ext>
            </a:extLst>
          </p:cNvPr>
          <p:cNvSpPr txBox="1"/>
          <p:nvPr/>
        </p:nvSpPr>
        <p:spPr>
          <a:xfrm>
            <a:off x="782321" y="725577"/>
            <a:ext cx="1062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Transporter from </a:t>
            </a:r>
            <a:r>
              <a:rPr lang="en-GB" b="1" dirty="0">
                <a:solidFill>
                  <a:schemeClr val="tx2"/>
                </a:solidFill>
              </a:rPr>
              <a:t>different organization </a:t>
            </a:r>
            <a:r>
              <a:rPr lang="en-GB" dirty="0">
                <a:solidFill>
                  <a:schemeClr val="tx2"/>
                </a:solidFill>
              </a:rPr>
              <a:t>arrives; we need to </a:t>
            </a:r>
            <a:r>
              <a:rPr lang="en-GB" b="1" dirty="0">
                <a:solidFill>
                  <a:schemeClr val="tx2"/>
                </a:solidFill>
              </a:rPr>
              <a:t>hand over</a:t>
            </a:r>
            <a:r>
              <a:rPr lang="en-GB" dirty="0">
                <a:solidFill>
                  <a:schemeClr val="tx2"/>
                </a:solidFill>
              </a:rPr>
              <a:t> some batches they </a:t>
            </a:r>
            <a:r>
              <a:rPr lang="en-GB" b="1" dirty="0">
                <a:solidFill>
                  <a:schemeClr val="tx2"/>
                </a:solidFill>
              </a:rPr>
              <a:t>have no access </a:t>
            </a:r>
            <a:r>
              <a:rPr lang="en-GB" dirty="0">
                <a:solidFill>
                  <a:schemeClr val="tx2"/>
                </a:solidFill>
              </a:rPr>
              <a:t>to.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91093C-6EC2-A489-FB81-9FDE21BEF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52" y="1850721"/>
            <a:ext cx="6395825" cy="2051743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2499180-3B72-E8A9-E2D7-A4BF1918C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436" y="4493283"/>
            <a:ext cx="6389141" cy="2051743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4986C3F-A381-89C6-856A-E27099484C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330" y="1592629"/>
            <a:ext cx="4018350" cy="2508783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29EE2C5-E3BD-4B72-3BFE-FA52DB5212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1330" y="4235222"/>
            <a:ext cx="4018349" cy="2567876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4D192BA-EFD7-08BD-3C78-57512872486E}"/>
              </a:ext>
            </a:extLst>
          </p:cNvPr>
          <p:cNvCxnSpPr>
            <a:cxnSpLocks/>
          </p:cNvCxnSpPr>
          <p:nvPr/>
        </p:nvCxnSpPr>
        <p:spPr>
          <a:xfrm flipH="1">
            <a:off x="1464906" y="2948473"/>
            <a:ext cx="2239347" cy="2444621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45E5D1F-75A0-AAFC-48BA-639A0AF6C54D}"/>
              </a:ext>
            </a:extLst>
          </p:cNvPr>
          <p:cNvCxnSpPr>
            <a:cxnSpLocks/>
          </p:cNvCxnSpPr>
          <p:nvPr/>
        </p:nvCxnSpPr>
        <p:spPr>
          <a:xfrm flipV="1">
            <a:off x="1595535" y="2052735"/>
            <a:ext cx="5795795" cy="3466419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A921FFF-9535-EE52-5A9F-BCB353FAB27B}"/>
              </a:ext>
            </a:extLst>
          </p:cNvPr>
          <p:cNvCxnSpPr>
            <a:cxnSpLocks/>
          </p:cNvCxnSpPr>
          <p:nvPr/>
        </p:nvCxnSpPr>
        <p:spPr>
          <a:xfrm flipH="1">
            <a:off x="9433249" y="4030824"/>
            <a:ext cx="681135" cy="2323323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3515E62-D9B3-5408-77E9-3576EFC665F4}"/>
              </a:ext>
            </a:extLst>
          </p:cNvPr>
          <p:cNvSpPr txBox="1"/>
          <p:nvPr/>
        </p:nvSpPr>
        <p:spPr>
          <a:xfrm rot="5400000">
            <a:off x="10349282" y="2662352"/>
            <a:ext cx="2508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From organization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1782E47-AF9C-3F1D-71B1-19898ED25316}"/>
              </a:ext>
            </a:extLst>
          </p:cNvPr>
          <p:cNvSpPr txBox="1"/>
          <p:nvPr/>
        </p:nvSpPr>
        <p:spPr>
          <a:xfrm rot="5400000">
            <a:off x="10320079" y="5334489"/>
            <a:ext cx="2567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To organization</a:t>
            </a:r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8A551892-C2F8-1B5C-8860-A7EEB73D02C1}"/>
              </a:ext>
            </a:extLst>
          </p:cNvPr>
          <p:cNvSpPr/>
          <p:nvPr/>
        </p:nvSpPr>
        <p:spPr>
          <a:xfrm rot="5400000">
            <a:off x="11241351" y="4095085"/>
            <a:ext cx="724648" cy="280264"/>
          </a:xfrm>
          <a:prstGeom prst="rightArrow">
            <a:avLst/>
          </a:prstGeom>
          <a:ln>
            <a:solidFill>
              <a:srgbClr val="2E3844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0149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0D51C-DB21-CCDD-B49A-C121FAA55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9CA1C3-7EDD-E7D4-2389-2E91F84C9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20" y="2328488"/>
            <a:ext cx="5848698" cy="4391672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3ED90AD-3D6B-3300-A67C-3D328EEF8480}"/>
              </a:ext>
            </a:extLst>
          </p:cNvPr>
          <p:cNvSpPr txBox="1"/>
          <p:nvPr/>
        </p:nvSpPr>
        <p:spPr>
          <a:xfrm>
            <a:off x="782320" y="1458819"/>
            <a:ext cx="10627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Once accepted, the batch(es) are </a:t>
            </a:r>
            <a:r>
              <a:rPr lang="en-GB" b="1" dirty="0">
                <a:solidFill>
                  <a:srgbClr val="C00000"/>
                </a:solidFill>
              </a:rPr>
              <a:t>transferred</a:t>
            </a:r>
            <a:r>
              <a:rPr lang="en-GB" dirty="0">
                <a:solidFill>
                  <a:srgbClr val="C00000"/>
                </a:solidFill>
              </a:rPr>
              <a:t> to the </a:t>
            </a:r>
            <a:r>
              <a:rPr lang="en-GB" b="1" dirty="0">
                <a:solidFill>
                  <a:srgbClr val="C00000"/>
                </a:solidFill>
              </a:rPr>
              <a:t>organization and team</a:t>
            </a:r>
            <a:r>
              <a:rPr lang="en-GB" dirty="0">
                <a:solidFill>
                  <a:srgbClr val="C00000"/>
                </a:solidFill>
              </a:rPr>
              <a:t> where the transported is logged.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FF2B38-851D-AFBE-6B4B-4D7A55897A67}"/>
              </a:ext>
            </a:extLst>
          </p:cNvPr>
          <p:cNvSpPr txBox="1"/>
          <p:nvPr/>
        </p:nvSpPr>
        <p:spPr>
          <a:xfrm>
            <a:off x="76813" y="1914557"/>
            <a:ext cx="5850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From</a:t>
            </a:r>
            <a:r>
              <a:rPr lang="en-GB" dirty="0">
                <a:solidFill>
                  <a:srgbClr val="C00000"/>
                </a:solidFill>
              </a:rPr>
              <a:t> organization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99157A-88E8-A083-3C79-84C2320457B8}"/>
              </a:ext>
            </a:extLst>
          </p:cNvPr>
          <p:cNvSpPr txBox="1"/>
          <p:nvPr/>
        </p:nvSpPr>
        <p:spPr>
          <a:xfrm>
            <a:off x="6136639" y="1914557"/>
            <a:ext cx="5848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</a:rPr>
              <a:t>To </a:t>
            </a:r>
            <a:r>
              <a:rPr lang="en-GB" dirty="0">
                <a:solidFill>
                  <a:srgbClr val="C00000"/>
                </a:solidFill>
              </a:rPr>
              <a:t>organization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BE6C1E-9FD7-B480-55FE-BF745ED018BE}"/>
              </a:ext>
            </a:extLst>
          </p:cNvPr>
          <p:cNvSpPr txBox="1"/>
          <p:nvPr/>
        </p:nvSpPr>
        <p:spPr>
          <a:xfrm>
            <a:off x="782321" y="1089487"/>
            <a:ext cx="10627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Create a </a:t>
            </a:r>
            <a:r>
              <a:rPr lang="en-GB" b="1" dirty="0">
                <a:solidFill>
                  <a:srgbClr val="C00000"/>
                </a:solidFill>
              </a:rPr>
              <a:t>passport </a:t>
            </a:r>
            <a:r>
              <a:rPr lang="en-GB" dirty="0">
                <a:solidFill>
                  <a:srgbClr val="C00000"/>
                </a:solidFill>
              </a:rPr>
              <a:t>for batch(es) you want to transfer, mark it </a:t>
            </a:r>
            <a:r>
              <a:rPr lang="en-GB" b="1" dirty="0">
                <a:solidFill>
                  <a:srgbClr val="C00000"/>
                </a:solidFill>
              </a:rPr>
              <a:t>transferable</a:t>
            </a:r>
            <a:r>
              <a:rPr lang="en-GB" dirty="0">
                <a:solidFill>
                  <a:srgbClr val="C00000"/>
                </a:solidFill>
              </a:rPr>
              <a:t> and give the </a:t>
            </a:r>
            <a:r>
              <a:rPr lang="en-GB" b="1" dirty="0">
                <a:solidFill>
                  <a:srgbClr val="C00000"/>
                </a:solidFill>
              </a:rPr>
              <a:t>QR code</a:t>
            </a:r>
            <a:r>
              <a:rPr lang="en-GB" dirty="0">
                <a:solidFill>
                  <a:srgbClr val="C00000"/>
                </a:solidFill>
              </a:rPr>
              <a:t> to transporter.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BE6C495-05AA-5EE2-0874-550E4BA3C02B}"/>
              </a:ext>
            </a:extLst>
          </p:cNvPr>
          <p:cNvSpPr txBox="1"/>
          <p:nvPr/>
        </p:nvSpPr>
        <p:spPr>
          <a:xfrm>
            <a:off x="782321" y="725577"/>
            <a:ext cx="1062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Transporter from </a:t>
            </a:r>
            <a:r>
              <a:rPr lang="en-GB" b="1" dirty="0">
                <a:solidFill>
                  <a:schemeClr val="tx2"/>
                </a:solidFill>
              </a:rPr>
              <a:t>different organization </a:t>
            </a:r>
            <a:r>
              <a:rPr lang="en-GB" dirty="0">
                <a:solidFill>
                  <a:schemeClr val="tx2"/>
                </a:solidFill>
              </a:rPr>
              <a:t>arrives; we need to </a:t>
            </a:r>
            <a:r>
              <a:rPr lang="en-GB" b="1" dirty="0">
                <a:solidFill>
                  <a:schemeClr val="tx2"/>
                </a:solidFill>
              </a:rPr>
              <a:t>hand over</a:t>
            </a:r>
            <a:r>
              <a:rPr lang="en-GB" dirty="0">
                <a:solidFill>
                  <a:schemeClr val="tx2"/>
                </a:solidFill>
              </a:rPr>
              <a:t> some batches they </a:t>
            </a:r>
            <a:r>
              <a:rPr lang="en-GB" b="1" dirty="0">
                <a:solidFill>
                  <a:schemeClr val="tx2"/>
                </a:solidFill>
              </a:rPr>
              <a:t>have no access </a:t>
            </a:r>
            <a:r>
              <a:rPr lang="en-GB" dirty="0">
                <a:solidFill>
                  <a:schemeClr val="tx2"/>
                </a:solidFill>
              </a:rPr>
              <a:t>to.</a:t>
            </a: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6BFC57F9-2D13-CFFE-0F8A-A8CFB6132610}"/>
              </a:ext>
            </a:extLst>
          </p:cNvPr>
          <p:cNvSpPr/>
          <p:nvPr/>
        </p:nvSpPr>
        <p:spPr>
          <a:xfrm>
            <a:off x="4056015" y="1959157"/>
            <a:ext cx="4031401" cy="280131"/>
          </a:xfrm>
          <a:prstGeom prst="rightArrow">
            <a:avLst/>
          </a:prstGeom>
          <a:ln>
            <a:solidFill>
              <a:srgbClr val="2E3844"/>
            </a:solidFill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9C9EF8-B636-097F-05FF-AC0729BC54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0988" y="2328488"/>
            <a:ext cx="5344492" cy="4017913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718448EC-BC08-B858-974C-6A20F5894426}"/>
              </a:ext>
            </a:extLst>
          </p:cNvPr>
          <p:cNvCxnSpPr>
            <a:cxnSpLocks/>
          </p:cNvCxnSpPr>
          <p:nvPr/>
        </p:nvCxnSpPr>
        <p:spPr>
          <a:xfrm>
            <a:off x="2612571" y="2739627"/>
            <a:ext cx="4609323" cy="109525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23189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07228-8A47-76A5-E731-55FD843D8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4E5606E-E141-005F-3AB4-4738FF7A3D46}"/>
              </a:ext>
            </a:extLst>
          </p:cNvPr>
          <p:cNvSpPr txBox="1"/>
          <p:nvPr/>
        </p:nvSpPr>
        <p:spPr>
          <a:xfrm>
            <a:off x="772161" y="725577"/>
            <a:ext cx="10647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Transporting multiple </a:t>
            </a:r>
            <a:r>
              <a:rPr lang="en-GB" b="1" dirty="0">
                <a:solidFill>
                  <a:schemeClr val="tx2"/>
                </a:solidFill>
              </a:rPr>
              <a:t>batches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chemeClr val="tx2"/>
                </a:solidFill>
              </a:rPr>
              <a:t>in a truck </a:t>
            </a:r>
            <a:r>
              <a:rPr lang="en-GB" dirty="0">
                <a:solidFill>
                  <a:schemeClr val="tx2"/>
                </a:solidFill>
              </a:rPr>
              <a:t>→ </a:t>
            </a:r>
            <a:r>
              <a:rPr lang="en-GB" b="1" dirty="0">
                <a:solidFill>
                  <a:schemeClr val="tx2"/>
                </a:solidFill>
              </a:rPr>
              <a:t>attribute</a:t>
            </a:r>
            <a:r>
              <a:rPr lang="en-GB" dirty="0">
                <a:solidFill>
                  <a:schemeClr val="tx2"/>
                </a:solidFill>
              </a:rPr>
              <a:t> representing the truck attached to batches?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AC33D0-E4D2-5EC9-C133-F287717E7E61}"/>
              </a:ext>
            </a:extLst>
          </p:cNvPr>
          <p:cNvSpPr txBox="1"/>
          <p:nvPr/>
        </p:nvSpPr>
        <p:spPr>
          <a:xfrm>
            <a:off x="772160" y="1094909"/>
            <a:ext cx="10647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Adding GPS and other </a:t>
            </a:r>
            <a:r>
              <a:rPr lang="en-GB" b="1" dirty="0">
                <a:solidFill>
                  <a:schemeClr val="tx2"/>
                </a:solidFill>
              </a:rPr>
              <a:t>devices to the truck </a:t>
            </a:r>
            <a:r>
              <a:rPr lang="en-GB" dirty="0">
                <a:solidFill>
                  <a:schemeClr val="tx2"/>
                </a:solidFill>
              </a:rPr>
              <a:t>→ </a:t>
            </a:r>
            <a:r>
              <a:rPr lang="en-GB" b="1" dirty="0">
                <a:solidFill>
                  <a:schemeClr val="tx2"/>
                </a:solidFill>
              </a:rPr>
              <a:t>subscribing</a:t>
            </a:r>
            <a:r>
              <a:rPr lang="en-GB" dirty="0">
                <a:solidFill>
                  <a:schemeClr val="tx2"/>
                </a:solidFill>
              </a:rPr>
              <a:t> GPS data source to the </a:t>
            </a:r>
            <a:r>
              <a:rPr lang="en-GB" b="1" dirty="0">
                <a:solidFill>
                  <a:schemeClr val="tx2"/>
                </a:solidFill>
              </a:rPr>
              <a:t>attribute</a:t>
            </a:r>
            <a:r>
              <a:rPr lang="en-GB" dirty="0">
                <a:solidFill>
                  <a:schemeClr val="tx2"/>
                </a:solidFill>
              </a:rPr>
              <a:t> representing truck?</a:t>
            </a:r>
          </a:p>
        </p:txBody>
      </p:sp>
    </p:spTree>
    <p:extLst>
      <p:ext uri="{BB962C8B-B14F-4D97-AF65-F5344CB8AC3E}">
        <p14:creationId xmlns:p14="http://schemas.microsoft.com/office/powerpoint/2010/main" val="5970501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302C9-2BEF-83EB-8A42-0F064B6BA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C004727-C1AA-C09E-6DFB-0A38AABCF75A}"/>
              </a:ext>
            </a:extLst>
          </p:cNvPr>
          <p:cNvSpPr txBox="1"/>
          <p:nvPr/>
        </p:nvSpPr>
        <p:spPr>
          <a:xfrm>
            <a:off x="772160" y="1464241"/>
            <a:ext cx="10647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Yes. The </a:t>
            </a:r>
            <a:r>
              <a:rPr lang="en-GB" b="1" dirty="0">
                <a:solidFill>
                  <a:srgbClr val="C00000"/>
                </a:solidFill>
              </a:rPr>
              <a:t>same</a:t>
            </a:r>
            <a:r>
              <a:rPr lang="en-GB" dirty="0">
                <a:solidFill>
                  <a:srgbClr val="C00000"/>
                </a:solidFill>
              </a:rPr>
              <a:t> mechanism showcased in breeding can be applied in all other stages of the value chain.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C962C1-7AF0-03A9-8016-6DB09962048B}"/>
              </a:ext>
            </a:extLst>
          </p:cNvPr>
          <p:cNvSpPr txBox="1"/>
          <p:nvPr/>
        </p:nvSpPr>
        <p:spPr>
          <a:xfrm>
            <a:off x="772161" y="725577"/>
            <a:ext cx="10647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Transporting multiple </a:t>
            </a:r>
            <a:r>
              <a:rPr lang="en-GB" b="1" dirty="0">
                <a:solidFill>
                  <a:schemeClr val="tx2"/>
                </a:solidFill>
              </a:rPr>
              <a:t>batches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chemeClr val="tx2"/>
                </a:solidFill>
              </a:rPr>
              <a:t>in a truck </a:t>
            </a:r>
            <a:r>
              <a:rPr lang="en-GB" dirty="0">
                <a:solidFill>
                  <a:schemeClr val="tx2"/>
                </a:solidFill>
              </a:rPr>
              <a:t>→ </a:t>
            </a:r>
            <a:r>
              <a:rPr lang="en-GB" b="1" dirty="0">
                <a:solidFill>
                  <a:schemeClr val="tx2"/>
                </a:solidFill>
              </a:rPr>
              <a:t>attribute</a:t>
            </a:r>
            <a:r>
              <a:rPr lang="en-GB" dirty="0">
                <a:solidFill>
                  <a:schemeClr val="tx2"/>
                </a:solidFill>
              </a:rPr>
              <a:t> representing the truck attached to batches?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AB9A6C-CA46-91FC-122C-E69A4DBCB7D2}"/>
              </a:ext>
            </a:extLst>
          </p:cNvPr>
          <p:cNvSpPr txBox="1"/>
          <p:nvPr/>
        </p:nvSpPr>
        <p:spPr>
          <a:xfrm>
            <a:off x="772160" y="1094909"/>
            <a:ext cx="10647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Adding GPS and other </a:t>
            </a:r>
            <a:r>
              <a:rPr lang="en-GB" b="1" dirty="0">
                <a:solidFill>
                  <a:schemeClr val="tx2"/>
                </a:solidFill>
              </a:rPr>
              <a:t>devices to the truck </a:t>
            </a:r>
            <a:r>
              <a:rPr lang="en-GB" dirty="0">
                <a:solidFill>
                  <a:schemeClr val="tx2"/>
                </a:solidFill>
              </a:rPr>
              <a:t>→ </a:t>
            </a:r>
            <a:r>
              <a:rPr lang="en-GB" b="1" dirty="0">
                <a:solidFill>
                  <a:schemeClr val="tx2"/>
                </a:solidFill>
              </a:rPr>
              <a:t>subscribing</a:t>
            </a:r>
            <a:r>
              <a:rPr lang="en-GB" dirty="0">
                <a:solidFill>
                  <a:schemeClr val="tx2"/>
                </a:solidFill>
              </a:rPr>
              <a:t> GPS data source to the </a:t>
            </a:r>
            <a:r>
              <a:rPr lang="en-GB" b="1" dirty="0">
                <a:solidFill>
                  <a:schemeClr val="tx2"/>
                </a:solidFill>
              </a:rPr>
              <a:t>attribute</a:t>
            </a:r>
            <a:r>
              <a:rPr lang="en-GB" dirty="0">
                <a:solidFill>
                  <a:schemeClr val="tx2"/>
                </a:solidFill>
              </a:rPr>
              <a:t> representing truck?</a:t>
            </a:r>
          </a:p>
        </p:txBody>
      </p:sp>
    </p:spTree>
    <p:extLst>
      <p:ext uri="{BB962C8B-B14F-4D97-AF65-F5344CB8AC3E}">
        <p14:creationId xmlns:p14="http://schemas.microsoft.com/office/powerpoint/2010/main" val="34979838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D56E2-8EB8-E0DE-0C58-498272A39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D64F201-30EC-A31B-BB3E-077D2A9EF24B}"/>
              </a:ext>
            </a:extLst>
          </p:cNvPr>
          <p:cNvSpPr txBox="1"/>
          <p:nvPr/>
        </p:nvSpPr>
        <p:spPr>
          <a:xfrm>
            <a:off x="772159" y="1833573"/>
            <a:ext cx="10647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Platform also </a:t>
            </a:r>
            <a:r>
              <a:rPr lang="en-GB" b="1" dirty="0">
                <a:solidFill>
                  <a:srgbClr val="C00000"/>
                </a:solidFill>
              </a:rPr>
              <a:t>synchronizes</a:t>
            </a:r>
            <a:r>
              <a:rPr lang="en-GB" dirty="0">
                <a:solidFill>
                  <a:srgbClr val="C00000"/>
                </a:solidFill>
              </a:rPr>
              <a:t> with </a:t>
            </a:r>
            <a:r>
              <a:rPr lang="en-GB" b="1" dirty="0">
                <a:solidFill>
                  <a:srgbClr val="C00000"/>
                </a:solidFill>
              </a:rPr>
              <a:t>DigitalSmart</a:t>
            </a:r>
            <a:r>
              <a:rPr lang="en-GB" dirty="0">
                <a:solidFill>
                  <a:srgbClr val="C00000"/>
                </a:solidFill>
              </a:rPr>
              <a:t> transportation sensors, collecting air humidity and locations.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7ED98F2-5549-197A-C047-7040B6E1D6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88"/>
          <a:stretch>
            <a:fillRect/>
          </a:stretch>
        </p:blipFill>
        <p:spPr>
          <a:xfrm>
            <a:off x="1123328" y="2230898"/>
            <a:ext cx="9945344" cy="4390935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97AA37-4360-1F40-B423-1289554B0958}"/>
              </a:ext>
            </a:extLst>
          </p:cNvPr>
          <p:cNvSpPr txBox="1"/>
          <p:nvPr/>
        </p:nvSpPr>
        <p:spPr>
          <a:xfrm>
            <a:off x="772161" y="725577"/>
            <a:ext cx="10647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Transporting multiple </a:t>
            </a:r>
            <a:r>
              <a:rPr lang="en-GB" b="1" dirty="0">
                <a:solidFill>
                  <a:schemeClr val="tx2"/>
                </a:solidFill>
              </a:rPr>
              <a:t>batches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chemeClr val="tx2"/>
                </a:solidFill>
              </a:rPr>
              <a:t>in a truck </a:t>
            </a:r>
            <a:r>
              <a:rPr lang="en-GB" dirty="0">
                <a:solidFill>
                  <a:schemeClr val="tx2"/>
                </a:solidFill>
              </a:rPr>
              <a:t>→ </a:t>
            </a:r>
            <a:r>
              <a:rPr lang="en-GB" b="1" dirty="0">
                <a:solidFill>
                  <a:schemeClr val="tx2"/>
                </a:solidFill>
              </a:rPr>
              <a:t>attribute</a:t>
            </a:r>
            <a:r>
              <a:rPr lang="en-GB" dirty="0">
                <a:solidFill>
                  <a:schemeClr val="tx2"/>
                </a:solidFill>
              </a:rPr>
              <a:t> representing the truck attached to batches?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44A154-D81F-B1E5-0409-73C5B398710B}"/>
              </a:ext>
            </a:extLst>
          </p:cNvPr>
          <p:cNvSpPr txBox="1"/>
          <p:nvPr/>
        </p:nvSpPr>
        <p:spPr>
          <a:xfrm>
            <a:off x="772160" y="1094909"/>
            <a:ext cx="10647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Adding GPS and other </a:t>
            </a:r>
            <a:r>
              <a:rPr lang="en-GB" b="1" dirty="0">
                <a:solidFill>
                  <a:schemeClr val="tx2"/>
                </a:solidFill>
              </a:rPr>
              <a:t>devices to the truck </a:t>
            </a:r>
            <a:r>
              <a:rPr lang="en-GB" dirty="0">
                <a:solidFill>
                  <a:schemeClr val="tx2"/>
                </a:solidFill>
              </a:rPr>
              <a:t>→ </a:t>
            </a:r>
            <a:r>
              <a:rPr lang="en-GB" b="1" dirty="0">
                <a:solidFill>
                  <a:schemeClr val="tx2"/>
                </a:solidFill>
              </a:rPr>
              <a:t>subscribing</a:t>
            </a:r>
            <a:r>
              <a:rPr lang="en-GB" dirty="0">
                <a:solidFill>
                  <a:schemeClr val="tx2"/>
                </a:solidFill>
              </a:rPr>
              <a:t> GPS data source to the </a:t>
            </a:r>
            <a:r>
              <a:rPr lang="en-GB" b="1" dirty="0">
                <a:solidFill>
                  <a:schemeClr val="tx2"/>
                </a:solidFill>
              </a:rPr>
              <a:t>attribute</a:t>
            </a:r>
            <a:r>
              <a:rPr lang="en-GB" dirty="0">
                <a:solidFill>
                  <a:schemeClr val="tx2"/>
                </a:solidFill>
              </a:rPr>
              <a:t> representing truck?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6C9656-5A08-0A66-6E64-3522E4B49991}"/>
              </a:ext>
            </a:extLst>
          </p:cNvPr>
          <p:cNvSpPr txBox="1"/>
          <p:nvPr/>
        </p:nvSpPr>
        <p:spPr>
          <a:xfrm>
            <a:off x="772160" y="1464241"/>
            <a:ext cx="106476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Yes. The </a:t>
            </a:r>
            <a:r>
              <a:rPr lang="en-GB" b="1" dirty="0">
                <a:solidFill>
                  <a:srgbClr val="C00000"/>
                </a:solidFill>
              </a:rPr>
              <a:t>same</a:t>
            </a:r>
            <a:r>
              <a:rPr lang="en-GB" dirty="0">
                <a:solidFill>
                  <a:srgbClr val="C00000"/>
                </a:solidFill>
              </a:rPr>
              <a:t> mechanism showcased in breeding can be applied in all other stages of the value chain.</a:t>
            </a:r>
          </a:p>
        </p:txBody>
      </p:sp>
    </p:spTree>
    <p:extLst>
      <p:ext uri="{BB962C8B-B14F-4D97-AF65-F5344CB8AC3E}">
        <p14:creationId xmlns:p14="http://schemas.microsoft.com/office/powerpoint/2010/main" val="41627575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D47B7-2A09-168E-A756-67C852F7E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E678F86-DFF4-03C6-A42F-2173B92C1ED3}"/>
              </a:ext>
            </a:extLst>
          </p:cNvPr>
          <p:cNvSpPr txBox="1"/>
          <p:nvPr/>
        </p:nvSpPr>
        <p:spPr>
          <a:xfrm>
            <a:off x="792481" y="735737"/>
            <a:ext cx="1060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Transporters may combine contents of </a:t>
            </a:r>
            <a:r>
              <a:rPr lang="en-GB" b="1" dirty="0">
                <a:solidFill>
                  <a:schemeClr val="tx2"/>
                </a:solidFill>
              </a:rPr>
              <a:t>multiple </a:t>
            </a:r>
            <a:r>
              <a:rPr lang="en-GB" dirty="0">
                <a:solidFill>
                  <a:schemeClr val="tx2"/>
                </a:solidFill>
              </a:rPr>
              <a:t>batches </a:t>
            </a:r>
            <a:r>
              <a:rPr lang="en-GB" b="1" dirty="0">
                <a:solidFill>
                  <a:schemeClr val="tx2"/>
                </a:solidFill>
              </a:rPr>
              <a:t>into one</a:t>
            </a:r>
            <a:r>
              <a:rPr lang="en-GB" dirty="0">
                <a:solidFill>
                  <a:schemeClr val="tx2"/>
                </a:solidFill>
              </a:rPr>
              <a:t>, e.g. by packing them in a single ice-filled box.</a:t>
            </a:r>
          </a:p>
        </p:txBody>
      </p:sp>
    </p:spTree>
    <p:extLst>
      <p:ext uri="{BB962C8B-B14F-4D97-AF65-F5344CB8AC3E}">
        <p14:creationId xmlns:p14="http://schemas.microsoft.com/office/powerpoint/2010/main" val="158463173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F9DF9-D6AA-496A-2CED-A1AC2A30D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5B6E6D-208C-3FF5-A341-028124803648}"/>
              </a:ext>
            </a:extLst>
          </p:cNvPr>
          <p:cNvSpPr txBox="1"/>
          <p:nvPr/>
        </p:nvSpPr>
        <p:spPr>
          <a:xfrm>
            <a:off x="792481" y="735737"/>
            <a:ext cx="1060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Transporters may combine contents of </a:t>
            </a:r>
            <a:r>
              <a:rPr lang="en-GB" b="1" dirty="0">
                <a:solidFill>
                  <a:schemeClr val="tx2"/>
                </a:solidFill>
              </a:rPr>
              <a:t>multiple </a:t>
            </a:r>
            <a:r>
              <a:rPr lang="en-GB" dirty="0">
                <a:solidFill>
                  <a:schemeClr val="tx2"/>
                </a:solidFill>
              </a:rPr>
              <a:t>batches </a:t>
            </a:r>
            <a:r>
              <a:rPr lang="en-GB" b="1" dirty="0">
                <a:solidFill>
                  <a:schemeClr val="tx2"/>
                </a:solidFill>
              </a:rPr>
              <a:t>into one</a:t>
            </a:r>
            <a:r>
              <a:rPr lang="en-GB" dirty="0">
                <a:solidFill>
                  <a:schemeClr val="tx2"/>
                </a:solidFill>
              </a:rPr>
              <a:t>, e.g. by packing them in a single ice-filled box.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4DB56E-995A-97A1-CE15-17DB82A55E1B}"/>
              </a:ext>
            </a:extLst>
          </p:cNvPr>
          <p:cNvSpPr txBox="1"/>
          <p:nvPr/>
        </p:nvSpPr>
        <p:spPr>
          <a:xfrm>
            <a:off x="792480" y="1105069"/>
            <a:ext cx="1060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Batches can be </a:t>
            </a:r>
            <a:r>
              <a:rPr lang="en-GB" b="1" dirty="0">
                <a:solidFill>
                  <a:srgbClr val="C00000"/>
                </a:solidFill>
              </a:rPr>
              <a:t>merged</a:t>
            </a:r>
            <a:r>
              <a:rPr lang="en-GB" dirty="0">
                <a:solidFill>
                  <a:srgbClr val="C00000"/>
                </a:solidFill>
              </a:rPr>
              <a:t> homogeneously, heterogeneously, and blended.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7244F2-4C38-77BF-87F7-B4BEA52EAD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55" t="2333" r="2044" b="1690"/>
          <a:stretch>
            <a:fillRect/>
          </a:stretch>
        </p:blipFill>
        <p:spPr>
          <a:xfrm>
            <a:off x="1133177" y="2513262"/>
            <a:ext cx="2626359" cy="2926080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C22D58D-ACC5-90F2-7887-46A51DE4F7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94" r="1926"/>
          <a:stretch>
            <a:fillRect/>
          </a:stretch>
        </p:blipFill>
        <p:spPr>
          <a:xfrm>
            <a:off x="4304206" y="2067593"/>
            <a:ext cx="3769360" cy="3817418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99BE81F-516E-3039-F5AE-6A5A9021C7F4}"/>
              </a:ext>
            </a:extLst>
          </p:cNvPr>
          <p:cNvCxnSpPr>
            <a:cxnSpLocks/>
          </p:cNvCxnSpPr>
          <p:nvPr/>
        </p:nvCxnSpPr>
        <p:spPr>
          <a:xfrm flipH="1">
            <a:off x="2705100" y="1474401"/>
            <a:ext cx="2832100" cy="933519"/>
          </a:xfrm>
          <a:prstGeom prst="straightConnector1">
            <a:avLst/>
          </a:prstGeom>
          <a:ln w="28575">
            <a:solidFill>
              <a:srgbClr val="C0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D89C869-B4E0-B0B7-72D8-8529682850F9}"/>
              </a:ext>
            </a:extLst>
          </p:cNvPr>
          <p:cNvCxnSpPr>
            <a:cxnSpLocks/>
          </p:cNvCxnSpPr>
          <p:nvPr/>
        </p:nvCxnSpPr>
        <p:spPr>
          <a:xfrm flipH="1">
            <a:off x="6455234" y="1474401"/>
            <a:ext cx="920926" cy="522039"/>
          </a:xfrm>
          <a:prstGeom prst="straightConnector1">
            <a:avLst/>
          </a:prstGeom>
          <a:ln w="28575">
            <a:solidFill>
              <a:srgbClr val="C0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5FD862A-7B68-BA95-B095-9ADCBE6A87A2}"/>
              </a:ext>
            </a:extLst>
          </p:cNvPr>
          <p:cNvCxnSpPr>
            <a:cxnSpLocks/>
          </p:cNvCxnSpPr>
          <p:nvPr/>
        </p:nvCxnSpPr>
        <p:spPr>
          <a:xfrm>
            <a:off x="8991600" y="1474401"/>
            <a:ext cx="731520" cy="1101159"/>
          </a:xfrm>
          <a:prstGeom prst="straightConnector1">
            <a:avLst/>
          </a:prstGeom>
          <a:ln w="28575">
            <a:solidFill>
              <a:srgbClr val="C0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97B8702C-1334-A856-B7F9-C30175C8F8B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87" t="4966" r="2263" b="3832"/>
          <a:stretch>
            <a:fillRect/>
          </a:stretch>
        </p:blipFill>
        <p:spPr>
          <a:xfrm>
            <a:off x="8618236" y="2645342"/>
            <a:ext cx="2448560" cy="2661920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9EB9F934-E79E-B72E-1F8C-5DFAEFE0A357}"/>
              </a:ext>
            </a:extLst>
          </p:cNvPr>
          <p:cNvSpPr txBox="1"/>
          <p:nvPr/>
        </p:nvSpPr>
        <p:spPr>
          <a:xfrm>
            <a:off x="730287" y="5544684"/>
            <a:ext cx="3432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Can be split to “Sea bream, raw”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AD43620-D648-9EA8-866B-711A39487999}"/>
              </a:ext>
            </a:extLst>
          </p:cNvPr>
          <p:cNvSpPr txBox="1"/>
          <p:nvPr/>
        </p:nvSpPr>
        <p:spPr>
          <a:xfrm>
            <a:off x="4063535" y="5990353"/>
            <a:ext cx="4064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Can be split to “Sea bream, raw” and “Seabass, raw” or “Mixed” must be kept.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3EC22D6-6EF4-59B5-84D2-58E29566DB55}"/>
              </a:ext>
            </a:extLst>
          </p:cNvPr>
          <p:cNvSpPr txBox="1"/>
          <p:nvPr/>
        </p:nvSpPr>
        <p:spPr>
          <a:xfrm>
            <a:off x="8102228" y="5407113"/>
            <a:ext cx="3241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Can be split to “Blended fish oil”</a:t>
            </a:r>
          </a:p>
        </p:txBody>
      </p:sp>
    </p:spTree>
    <p:extLst>
      <p:ext uri="{BB962C8B-B14F-4D97-AF65-F5344CB8AC3E}">
        <p14:creationId xmlns:p14="http://schemas.microsoft.com/office/powerpoint/2010/main" val="3700314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8BAED-76BB-29E1-39C7-4EAA47BFB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66D1134-7790-9E91-666C-549AF4C81E93}"/>
              </a:ext>
            </a:extLst>
          </p:cNvPr>
          <p:cNvSpPr txBox="1"/>
          <p:nvPr/>
        </p:nvSpPr>
        <p:spPr>
          <a:xfrm>
            <a:off x="793103" y="717904"/>
            <a:ext cx="10605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Transferring from transporter to </a:t>
            </a:r>
            <a:r>
              <a:rPr lang="en-GB" b="1" dirty="0">
                <a:solidFill>
                  <a:schemeClr val="tx2"/>
                </a:solidFill>
              </a:rPr>
              <a:t>retailer</a:t>
            </a:r>
            <a:r>
              <a:rPr lang="en-GB" dirty="0">
                <a:solidFill>
                  <a:schemeClr val="tx2"/>
                </a:solidFill>
              </a:rPr>
              <a:t> or </a:t>
            </a:r>
            <a:r>
              <a:rPr lang="en-GB" b="1" dirty="0">
                <a:solidFill>
                  <a:schemeClr val="tx2"/>
                </a:solidFill>
              </a:rPr>
              <a:t>restaurant</a:t>
            </a:r>
            <a:r>
              <a:rPr lang="en-GB" dirty="0">
                <a:solidFill>
                  <a:schemeClr val="tx2"/>
                </a:solidFill>
              </a:rPr>
              <a:t> is the </a:t>
            </a:r>
            <a:r>
              <a:rPr lang="en-GB" b="1" dirty="0">
                <a:solidFill>
                  <a:schemeClr val="tx2"/>
                </a:solidFill>
              </a:rPr>
              <a:t>same</a:t>
            </a:r>
            <a:r>
              <a:rPr lang="en-GB" dirty="0">
                <a:solidFill>
                  <a:schemeClr val="tx2"/>
                </a:solidFill>
              </a:rPr>
              <a:t> as from breeding to transporter?</a:t>
            </a:r>
          </a:p>
        </p:txBody>
      </p:sp>
    </p:spTree>
    <p:extLst>
      <p:ext uri="{BB962C8B-B14F-4D97-AF65-F5344CB8AC3E}">
        <p14:creationId xmlns:p14="http://schemas.microsoft.com/office/powerpoint/2010/main" val="38201528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E9392-ED7C-0EE8-E37E-0BF499870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6A881D5-A946-82CB-8CCA-418431026AC2}"/>
              </a:ext>
            </a:extLst>
          </p:cNvPr>
          <p:cNvSpPr txBox="1"/>
          <p:nvPr/>
        </p:nvSpPr>
        <p:spPr>
          <a:xfrm>
            <a:off x="793103" y="1087236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Yes. The </a:t>
            </a:r>
            <a:r>
              <a:rPr lang="en-GB" b="1" dirty="0">
                <a:solidFill>
                  <a:srgbClr val="C00000"/>
                </a:solidFill>
              </a:rPr>
              <a:t>same</a:t>
            </a:r>
            <a:r>
              <a:rPr lang="en-GB" dirty="0">
                <a:solidFill>
                  <a:srgbClr val="C00000"/>
                </a:solidFill>
              </a:rPr>
              <a:t> mechanism as in breeding and all other stages of the value chain.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E0C8C0-90E0-3D56-BEAD-AEF81BE7E26C}"/>
              </a:ext>
            </a:extLst>
          </p:cNvPr>
          <p:cNvSpPr txBox="1"/>
          <p:nvPr/>
        </p:nvSpPr>
        <p:spPr>
          <a:xfrm>
            <a:off x="793104" y="717904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Transferring from transporter to </a:t>
            </a:r>
            <a:r>
              <a:rPr lang="en-GB" b="1" dirty="0">
                <a:solidFill>
                  <a:schemeClr val="tx2"/>
                </a:solidFill>
              </a:rPr>
              <a:t>retailer</a:t>
            </a:r>
            <a:r>
              <a:rPr lang="en-GB" dirty="0">
                <a:solidFill>
                  <a:schemeClr val="tx2"/>
                </a:solidFill>
              </a:rPr>
              <a:t> or </a:t>
            </a:r>
            <a:r>
              <a:rPr lang="en-GB" b="1" dirty="0">
                <a:solidFill>
                  <a:schemeClr val="tx2"/>
                </a:solidFill>
              </a:rPr>
              <a:t>restaurant</a:t>
            </a:r>
            <a:r>
              <a:rPr lang="en-GB" dirty="0">
                <a:solidFill>
                  <a:schemeClr val="tx2"/>
                </a:solidFill>
              </a:rPr>
              <a:t> is the </a:t>
            </a:r>
            <a:r>
              <a:rPr lang="en-GB" b="1" dirty="0">
                <a:solidFill>
                  <a:schemeClr val="tx2"/>
                </a:solidFill>
              </a:rPr>
              <a:t>same</a:t>
            </a:r>
            <a:r>
              <a:rPr lang="en-GB" dirty="0">
                <a:solidFill>
                  <a:schemeClr val="tx2"/>
                </a:solidFill>
              </a:rPr>
              <a:t> as from breeding to transporter?</a:t>
            </a:r>
          </a:p>
        </p:txBody>
      </p:sp>
    </p:spTree>
    <p:extLst>
      <p:ext uri="{BB962C8B-B14F-4D97-AF65-F5344CB8AC3E}">
        <p14:creationId xmlns:p14="http://schemas.microsoft.com/office/powerpoint/2010/main" val="16569316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18E7D-3FC0-C874-D57C-BEF8C25C7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5B057C2-9C28-721C-70CD-5929D6A9A69D}"/>
              </a:ext>
            </a:extLst>
          </p:cNvPr>
          <p:cNvSpPr txBox="1"/>
          <p:nvPr/>
        </p:nvSpPr>
        <p:spPr>
          <a:xfrm>
            <a:off x="793102" y="1456568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What about </a:t>
            </a:r>
            <a:r>
              <a:rPr lang="en-GB" b="1" dirty="0">
                <a:solidFill>
                  <a:schemeClr val="tx2"/>
                </a:solidFill>
              </a:rPr>
              <a:t>end consumers </a:t>
            </a:r>
            <a:r>
              <a:rPr lang="en-GB" dirty="0">
                <a:solidFill>
                  <a:schemeClr val="tx2"/>
                </a:solidFill>
              </a:rPr>
              <a:t>/ people buying products at market?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AFE97F-1435-FAB5-3D31-71B7846CD721}"/>
              </a:ext>
            </a:extLst>
          </p:cNvPr>
          <p:cNvSpPr txBox="1"/>
          <p:nvPr/>
        </p:nvSpPr>
        <p:spPr>
          <a:xfrm>
            <a:off x="793104" y="717904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Transferring from transporter to </a:t>
            </a:r>
            <a:r>
              <a:rPr lang="en-GB" b="1" dirty="0">
                <a:solidFill>
                  <a:schemeClr val="tx2"/>
                </a:solidFill>
              </a:rPr>
              <a:t>retailer</a:t>
            </a:r>
            <a:r>
              <a:rPr lang="en-GB" dirty="0">
                <a:solidFill>
                  <a:schemeClr val="tx2"/>
                </a:solidFill>
              </a:rPr>
              <a:t> or </a:t>
            </a:r>
            <a:r>
              <a:rPr lang="en-GB" b="1" dirty="0">
                <a:solidFill>
                  <a:schemeClr val="tx2"/>
                </a:solidFill>
              </a:rPr>
              <a:t>restaurant</a:t>
            </a:r>
            <a:r>
              <a:rPr lang="en-GB" dirty="0">
                <a:solidFill>
                  <a:schemeClr val="tx2"/>
                </a:solidFill>
              </a:rPr>
              <a:t> is the </a:t>
            </a:r>
            <a:r>
              <a:rPr lang="en-GB" b="1" dirty="0">
                <a:solidFill>
                  <a:schemeClr val="tx2"/>
                </a:solidFill>
              </a:rPr>
              <a:t>same</a:t>
            </a:r>
            <a:r>
              <a:rPr lang="en-GB" dirty="0">
                <a:solidFill>
                  <a:schemeClr val="tx2"/>
                </a:solidFill>
              </a:rPr>
              <a:t> as from breeding to transporter?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2AE8C1-6387-D6AF-6107-589284CA766E}"/>
              </a:ext>
            </a:extLst>
          </p:cNvPr>
          <p:cNvSpPr txBox="1"/>
          <p:nvPr/>
        </p:nvSpPr>
        <p:spPr>
          <a:xfrm>
            <a:off x="793103" y="1087236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Yes. The </a:t>
            </a:r>
            <a:r>
              <a:rPr lang="en-GB" b="1" dirty="0">
                <a:solidFill>
                  <a:srgbClr val="C00000"/>
                </a:solidFill>
              </a:rPr>
              <a:t>same</a:t>
            </a:r>
            <a:r>
              <a:rPr lang="en-GB" dirty="0">
                <a:solidFill>
                  <a:srgbClr val="C00000"/>
                </a:solidFill>
              </a:rPr>
              <a:t> mechanism as in breeding and all other stages of the value chain.</a:t>
            </a:r>
          </a:p>
        </p:txBody>
      </p:sp>
    </p:spTree>
    <p:extLst>
      <p:ext uri="{BB962C8B-B14F-4D97-AF65-F5344CB8AC3E}">
        <p14:creationId xmlns:p14="http://schemas.microsoft.com/office/powerpoint/2010/main" val="42132480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584A1-B597-B12D-D755-31B64F4DF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E4F2AD5-1A8F-35FD-0D33-3D4BEA52B719}"/>
              </a:ext>
            </a:extLst>
          </p:cNvPr>
          <p:cNvSpPr txBox="1"/>
          <p:nvPr/>
        </p:nvSpPr>
        <p:spPr>
          <a:xfrm>
            <a:off x="793100" y="1825900"/>
            <a:ext cx="10605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Keep the passport </a:t>
            </a:r>
            <a:r>
              <a:rPr lang="en-GB" b="1" dirty="0">
                <a:solidFill>
                  <a:srgbClr val="C00000"/>
                </a:solidFill>
              </a:rPr>
              <a:t>non-transferrable</a:t>
            </a:r>
            <a:r>
              <a:rPr lang="en-GB" dirty="0">
                <a:solidFill>
                  <a:srgbClr val="C00000"/>
                </a:solidFill>
              </a:rPr>
              <a:t> until the successful payment at checkout.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91468C-2E2D-83EE-357B-33B3E1176243}"/>
              </a:ext>
            </a:extLst>
          </p:cNvPr>
          <p:cNvSpPr txBox="1"/>
          <p:nvPr/>
        </p:nvSpPr>
        <p:spPr>
          <a:xfrm>
            <a:off x="793102" y="1456568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What about </a:t>
            </a:r>
            <a:r>
              <a:rPr lang="en-GB" b="1" dirty="0">
                <a:solidFill>
                  <a:schemeClr val="tx2"/>
                </a:solidFill>
              </a:rPr>
              <a:t>end consumers </a:t>
            </a:r>
            <a:r>
              <a:rPr lang="en-GB" dirty="0">
                <a:solidFill>
                  <a:schemeClr val="tx2"/>
                </a:solidFill>
              </a:rPr>
              <a:t>/ people buying products at market?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9ABD6C-7959-2DF4-05B5-C05C21C1649F}"/>
              </a:ext>
            </a:extLst>
          </p:cNvPr>
          <p:cNvSpPr txBox="1"/>
          <p:nvPr/>
        </p:nvSpPr>
        <p:spPr>
          <a:xfrm>
            <a:off x="793104" y="717904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Transferring from transporter to </a:t>
            </a:r>
            <a:r>
              <a:rPr lang="en-GB" b="1" dirty="0">
                <a:solidFill>
                  <a:schemeClr val="tx2"/>
                </a:solidFill>
              </a:rPr>
              <a:t>retailer</a:t>
            </a:r>
            <a:r>
              <a:rPr lang="en-GB" dirty="0">
                <a:solidFill>
                  <a:schemeClr val="tx2"/>
                </a:solidFill>
              </a:rPr>
              <a:t> or </a:t>
            </a:r>
            <a:r>
              <a:rPr lang="en-GB" b="1" dirty="0">
                <a:solidFill>
                  <a:schemeClr val="tx2"/>
                </a:solidFill>
              </a:rPr>
              <a:t>restaurant</a:t>
            </a:r>
            <a:r>
              <a:rPr lang="en-GB" dirty="0">
                <a:solidFill>
                  <a:schemeClr val="tx2"/>
                </a:solidFill>
              </a:rPr>
              <a:t> is the </a:t>
            </a:r>
            <a:r>
              <a:rPr lang="en-GB" b="1" dirty="0">
                <a:solidFill>
                  <a:schemeClr val="tx2"/>
                </a:solidFill>
              </a:rPr>
              <a:t>same</a:t>
            </a:r>
            <a:r>
              <a:rPr lang="en-GB" dirty="0">
                <a:solidFill>
                  <a:schemeClr val="tx2"/>
                </a:solidFill>
              </a:rPr>
              <a:t> as from breeding to transporter?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A5CC8A-DF5F-6C12-B5EA-D1CEA7B6ED84}"/>
              </a:ext>
            </a:extLst>
          </p:cNvPr>
          <p:cNvSpPr txBox="1"/>
          <p:nvPr/>
        </p:nvSpPr>
        <p:spPr>
          <a:xfrm>
            <a:off x="793103" y="1087236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Yes. The </a:t>
            </a:r>
            <a:r>
              <a:rPr lang="en-GB" b="1" dirty="0">
                <a:solidFill>
                  <a:srgbClr val="C00000"/>
                </a:solidFill>
              </a:rPr>
              <a:t>same</a:t>
            </a:r>
            <a:r>
              <a:rPr lang="en-GB" dirty="0">
                <a:solidFill>
                  <a:srgbClr val="C00000"/>
                </a:solidFill>
              </a:rPr>
              <a:t> mechanism as in breeding and all other stages of the value chain.</a:t>
            </a:r>
          </a:p>
        </p:txBody>
      </p:sp>
    </p:spTree>
    <p:extLst>
      <p:ext uri="{BB962C8B-B14F-4D97-AF65-F5344CB8AC3E}">
        <p14:creationId xmlns:p14="http://schemas.microsoft.com/office/powerpoint/2010/main" val="479846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9CA28-80B2-976A-67AA-2D30BF9DA9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3D71D39-52F2-5689-3B5B-AD90E71BAA55}"/>
              </a:ext>
            </a:extLst>
          </p:cNvPr>
          <p:cNvSpPr txBox="1"/>
          <p:nvPr/>
        </p:nvSpPr>
        <p:spPr>
          <a:xfrm>
            <a:off x="793100" y="2195232"/>
            <a:ext cx="106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Buyer at market / restaurant, </a:t>
            </a:r>
            <a:r>
              <a:rPr lang="en-GB" b="1" dirty="0">
                <a:solidFill>
                  <a:schemeClr val="tx2"/>
                </a:solidFill>
              </a:rPr>
              <a:t>needs</a:t>
            </a:r>
            <a:r>
              <a:rPr lang="en-GB" dirty="0">
                <a:solidFill>
                  <a:schemeClr val="tx2"/>
                </a:solidFill>
              </a:rPr>
              <a:t> to have an </a:t>
            </a:r>
            <a:r>
              <a:rPr lang="en-GB" b="1" dirty="0">
                <a:solidFill>
                  <a:schemeClr val="tx2"/>
                </a:solidFill>
              </a:rPr>
              <a:t>account</a:t>
            </a:r>
            <a:r>
              <a:rPr lang="en-GB" dirty="0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F22DFC-7694-3F15-F57A-10FE252E032C}"/>
              </a:ext>
            </a:extLst>
          </p:cNvPr>
          <p:cNvSpPr txBox="1"/>
          <p:nvPr/>
        </p:nvSpPr>
        <p:spPr>
          <a:xfrm>
            <a:off x="793100" y="1825900"/>
            <a:ext cx="10605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Keep the passport </a:t>
            </a:r>
            <a:r>
              <a:rPr lang="en-GB" b="1" dirty="0">
                <a:solidFill>
                  <a:srgbClr val="C00000"/>
                </a:solidFill>
              </a:rPr>
              <a:t>non-transferrable</a:t>
            </a:r>
            <a:r>
              <a:rPr lang="en-GB" dirty="0">
                <a:solidFill>
                  <a:srgbClr val="C00000"/>
                </a:solidFill>
              </a:rPr>
              <a:t> until the successful payment at checkout.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155A8C-ED71-81CA-ECC5-92CADD6092B9}"/>
              </a:ext>
            </a:extLst>
          </p:cNvPr>
          <p:cNvSpPr txBox="1"/>
          <p:nvPr/>
        </p:nvSpPr>
        <p:spPr>
          <a:xfrm>
            <a:off x="793102" y="1456568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What about </a:t>
            </a:r>
            <a:r>
              <a:rPr lang="en-GB" b="1" dirty="0">
                <a:solidFill>
                  <a:schemeClr val="tx2"/>
                </a:solidFill>
              </a:rPr>
              <a:t>end consumers </a:t>
            </a:r>
            <a:r>
              <a:rPr lang="en-GB" dirty="0">
                <a:solidFill>
                  <a:schemeClr val="tx2"/>
                </a:solidFill>
              </a:rPr>
              <a:t>/ people buying products at market?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AE3108-3FC1-7B8C-88A4-CF92EBF84F56}"/>
              </a:ext>
            </a:extLst>
          </p:cNvPr>
          <p:cNvSpPr txBox="1"/>
          <p:nvPr/>
        </p:nvSpPr>
        <p:spPr>
          <a:xfrm>
            <a:off x="793104" y="717904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Transferring from transporter to </a:t>
            </a:r>
            <a:r>
              <a:rPr lang="en-GB" b="1" dirty="0">
                <a:solidFill>
                  <a:schemeClr val="tx2"/>
                </a:solidFill>
              </a:rPr>
              <a:t>retailer</a:t>
            </a:r>
            <a:r>
              <a:rPr lang="en-GB" dirty="0">
                <a:solidFill>
                  <a:schemeClr val="tx2"/>
                </a:solidFill>
              </a:rPr>
              <a:t> or </a:t>
            </a:r>
            <a:r>
              <a:rPr lang="en-GB" b="1" dirty="0">
                <a:solidFill>
                  <a:schemeClr val="tx2"/>
                </a:solidFill>
              </a:rPr>
              <a:t>restaurant</a:t>
            </a:r>
            <a:r>
              <a:rPr lang="en-GB" dirty="0">
                <a:solidFill>
                  <a:schemeClr val="tx2"/>
                </a:solidFill>
              </a:rPr>
              <a:t> is the </a:t>
            </a:r>
            <a:r>
              <a:rPr lang="en-GB" b="1" dirty="0">
                <a:solidFill>
                  <a:schemeClr val="tx2"/>
                </a:solidFill>
              </a:rPr>
              <a:t>same</a:t>
            </a:r>
            <a:r>
              <a:rPr lang="en-GB" dirty="0">
                <a:solidFill>
                  <a:schemeClr val="tx2"/>
                </a:solidFill>
              </a:rPr>
              <a:t> as from breeding to transporter?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5BBD3F-F7CE-397E-D11B-685569116BB8}"/>
              </a:ext>
            </a:extLst>
          </p:cNvPr>
          <p:cNvSpPr txBox="1"/>
          <p:nvPr/>
        </p:nvSpPr>
        <p:spPr>
          <a:xfrm>
            <a:off x="793103" y="1087236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Yes. The </a:t>
            </a:r>
            <a:r>
              <a:rPr lang="en-GB" b="1" dirty="0">
                <a:solidFill>
                  <a:srgbClr val="C00000"/>
                </a:solidFill>
              </a:rPr>
              <a:t>same</a:t>
            </a:r>
            <a:r>
              <a:rPr lang="en-GB" dirty="0">
                <a:solidFill>
                  <a:srgbClr val="C00000"/>
                </a:solidFill>
              </a:rPr>
              <a:t> mechanism as in breeding and all other stages of the value chain.</a:t>
            </a:r>
          </a:p>
        </p:txBody>
      </p:sp>
    </p:spTree>
    <p:extLst>
      <p:ext uri="{BB962C8B-B14F-4D97-AF65-F5344CB8AC3E}">
        <p14:creationId xmlns:p14="http://schemas.microsoft.com/office/powerpoint/2010/main" val="11240895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8E2FD-5AB2-59D0-F7CE-79EBBA4BE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94AFD490-052F-4968-760B-3FEFCADFDFF1}"/>
              </a:ext>
            </a:extLst>
          </p:cNvPr>
          <p:cNvSpPr txBox="1"/>
          <p:nvPr/>
        </p:nvSpPr>
        <p:spPr>
          <a:xfrm>
            <a:off x="793101" y="2564564"/>
            <a:ext cx="106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No. Access to passport (QR code / link) gives </a:t>
            </a:r>
            <a:r>
              <a:rPr lang="en-GB" b="1" dirty="0">
                <a:solidFill>
                  <a:srgbClr val="C00000"/>
                </a:solidFill>
              </a:rPr>
              <a:t>public access </a:t>
            </a:r>
            <a:r>
              <a:rPr lang="en-GB" dirty="0">
                <a:solidFill>
                  <a:srgbClr val="C00000"/>
                </a:solidFill>
              </a:rPr>
              <a:t>without the need for account.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059954-86F9-5135-B998-3EB6BF711934}"/>
              </a:ext>
            </a:extLst>
          </p:cNvPr>
          <p:cNvSpPr txBox="1"/>
          <p:nvPr/>
        </p:nvSpPr>
        <p:spPr>
          <a:xfrm>
            <a:off x="793100" y="2195232"/>
            <a:ext cx="106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Buyer at market / restaurant, </a:t>
            </a:r>
            <a:r>
              <a:rPr lang="en-GB" b="1" dirty="0">
                <a:solidFill>
                  <a:schemeClr val="tx2"/>
                </a:solidFill>
              </a:rPr>
              <a:t>needs</a:t>
            </a:r>
            <a:r>
              <a:rPr lang="en-GB" dirty="0">
                <a:solidFill>
                  <a:schemeClr val="tx2"/>
                </a:solidFill>
              </a:rPr>
              <a:t> to have an </a:t>
            </a:r>
            <a:r>
              <a:rPr lang="en-GB" b="1" dirty="0">
                <a:solidFill>
                  <a:schemeClr val="tx2"/>
                </a:solidFill>
              </a:rPr>
              <a:t>account</a:t>
            </a:r>
            <a:r>
              <a:rPr lang="en-GB" dirty="0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9BE3A1-D78A-1755-2672-91F13884BF32}"/>
              </a:ext>
            </a:extLst>
          </p:cNvPr>
          <p:cNvSpPr txBox="1"/>
          <p:nvPr/>
        </p:nvSpPr>
        <p:spPr>
          <a:xfrm>
            <a:off x="793100" y="1825900"/>
            <a:ext cx="10605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Keep the passport </a:t>
            </a:r>
            <a:r>
              <a:rPr lang="en-GB" b="1" dirty="0">
                <a:solidFill>
                  <a:srgbClr val="C00000"/>
                </a:solidFill>
              </a:rPr>
              <a:t>non-transferrable</a:t>
            </a:r>
            <a:r>
              <a:rPr lang="en-GB" dirty="0">
                <a:solidFill>
                  <a:srgbClr val="C00000"/>
                </a:solidFill>
              </a:rPr>
              <a:t> until the successful payment at checkout.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FBCF4B-5A20-56D5-159E-07041A9CF9EA}"/>
              </a:ext>
            </a:extLst>
          </p:cNvPr>
          <p:cNvSpPr txBox="1"/>
          <p:nvPr/>
        </p:nvSpPr>
        <p:spPr>
          <a:xfrm>
            <a:off x="793102" y="1456568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What about </a:t>
            </a:r>
            <a:r>
              <a:rPr lang="en-GB" b="1" dirty="0">
                <a:solidFill>
                  <a:schemeClr val="tx2"/>
                </a:solidFill>
              </a:rPr>
              <a:t>end consumers </a:t>
            </a:r>
            <a:r>
              <a:rPr lang="en-GB" dirty="0">
                <a:solidFill>
                  <a:schemeClr val="tx2"/>
                </a:solidFill>
              </a:rPr>
              <a:t>/ people buying products at market?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8F3631-095D-A10C-C9B1-22DC413B7B18}"/>
              </a:ext>
            </a:extLst>
          </p:cNvPr>
          <p:cNvSpPr txBox="1"/>
          <p:nvPr/>
        </p:nvSpPr>
        <p:spPr>
          <a:xfrm>
            <a:off x="793104" y="717904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Transferring from transporter to </a:t>
            </a:r>
            <a:r>
              <a:rPr lang="en-GB" b="1" dirty="0">
                <a:solidFill>
                  <a:schemeClr val="tx2"/>
                </a:solidFill>
              </a:rPr>
              <a:t>retailer</a:t>
            </a:r>
            <a:r>
              <a:rPr lang="en-GB" dirty="0">
                <a:solidFill>
                  <a:schemeClr val="tx2"/>
                </a:solidFill>
              </a:rPr>
              <a:t> or </a:t>
            </a:r>
            <a:r>
              <a:rPr lang="en-GB" b="1" dirty="0">
                <a:solidFill>
                  <a:schemeClr val="tx2"/>
                </a:solidFill>
              </a:rPr>
              <a:t>restaurant</a:t>
            </a:r>
            <a:r>
              <a:rPr lang="en-GB" dirty="0">
                <a:solidFill>
                  <a:schemeClr val="tx2"/>
                </a:solidFill>
              </a:rPr>
              <a:t> is the </a:t>
            </a:r>
            <a:r>
              <a:rPr lang="en-GB" b="1" dirty="0">
                <a:solidFill>
                  <a:schemeClr val="tx2"/>
                </a:solidFill>
              </a:rPr>
              <a:t>same</a:t>
            </a:r>
            <a:r>
              <a:rPr lang="en-GB" dirty="0">
                <a:solidFill>
                  <a:schemeClr val="tx2"/>
                </a:solidFill>
              </a:rPr>
              <a:t> as from breeding to transporter?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9288D8F-1D1E-6C3C-AA81-A48BDB46629F}"/>
              </a:ext>
            </a:extLst>
          </p:cNvPr>
          <p:cNvSpPr txBox="1"/>
          <p:nvPr/>
        </p:nvSpPr>
        <p:spPr>
          <a:xfrm>
            <a:off x="793103" y="1087236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Yes. The </a:t>
            </a:r>
            <a:r>
              <a:rPr lang="en-GB" b="1" dirty="0">
                <a:solidFill>
                  <a:srgbClr val="C00000"/>
                </a:solidFill>
              </a:rPr>
              <a:t>same</a:t>
            </a:r>
            <a:r>
              <a:rPr lang="en-GB" dirty="0">
                <a:solidFill>
                  <a:srgbClr val="C00000"/>
                </a:solidFill>
              </a:rPr>
              <a:t> mechanism as in breeding and all other stages of the value chain.</a:t>
            </a:r>
          </a:p>
        </p:txBody>
      </p:sp>
    </p:spTree>
    <p:extLst>
      <p:ext uri="{BB962C8B-B14F-4D97-AF65-F5344CB8AC3E}">
        <p14:creationId xmlns:p14="http://schemas.microsoft.com/office/powerpoint/2010/main" val="23644845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72B44-8F67-E579-D770-805904B86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A58C389-7D65-F3A2-DD51-45D39D25B455}"/>
              </a:ext>
            </a:extLst>
          </p:cNvPr>
          <p:cNvSpPr txBox="1"/>
          <p:nvPr/>
        </p:nvSpPr>
        <p:spPr>
          <a:xfrm>
            <a:off x="793100" y="2933896"/>
            <a:ext cx="10605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What is the point of making passport </a:t>
            </a:r>
            <a:r>
              <a:rPr lang="en-GB" b="1" dirty="0">
                <a:solidFill>
                  <a:schemeClr val="tx2"/>
                </a:solidFill>
              </a:rPr>
              <a:t>transferable</a:t>
            </a:r>
            <a:r>
              <a:rPr lang="en-GB" dirty="0">
                <a:solidFill>
                  <a:schemeClr val="tx2"/>
                </a:solidFill>
              </a:rPr>
              <a:t> if a user </a:t>
            </a:r>
            <a:r>
              <a:rPr lang="en-GB" b="1" dirty="0">
                <a:solidFill>
                  <a:schemeClr val="tx2"/>
                </a:solidFill>
              </a:rPr>
              <a:t>doesn't have an account</a:t>
            </a:r>
            <a:r>
              <a:rPr lang="en-GB" dirty="0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9A406B-634F-7618-D7EC-E6EF1D80BBF7}"/>
              </a:ext>
            </a:extLst>
          </p:cNvPr>
          <p:cNvSpPr txBox="1"/>
          <p:nvPr/>
        </p:nvSpPr>
        <p:spPr>
          <a:xfrm>
            <a:off x="793101" y="2564564"/>
            <a:ext cx="106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No. Access to passport (QR code / link) gives </a:t>
            </a:r>
            <a:r>
              <a:rPr lang="en-GB" b="1" dirty="0">
                <a:solidFill>
                  <a:srgbClr val="C00000"/>
                </a:solidFill>
              </a:rPr>
              <a:t>public access </a:t>
            </a:r>
            <a:r>
              <a:rPr lang="en-GB" dirty="0">
                <a:solidFill>
                  <a:srgbClr val="C00000"/>
                </a:solidFill>
              </a:rPr>
              <a:t>without the need for account.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DF9472-6280-B1F3-AF86-C060A8202F17}"/>
              </a:ext>
            </a:extLst>
          </p:cNvPr>
          <p:cNvSpPr txBox="1"/>
          <p:nvPr/>
        </p:nvSpPr>
        <p:spPr>
          <a:xfrm>
            <a:off x="793100" y="2195232"/>
            <a:ext cx="106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Buyer at market / restaurant, </a:t>
            </a:r>
            <a:r>
              <a:rPr lang="en-GB" b="1" dirty="0">
                <a:solidFill>
                  <a:schemeClr val="tx2"/>
                </a:solidFill>
              </a:rPr>
              <a:t>needs</a:t>
            </a:r>
            <a:r>
              <a:rPr lang="en-GB" dirty="0">
                <a:solidFill>
                  <a:schemeClr val="tx2"/>
                </a:solidFill>
              </a:rPr>
              <a:t> to have an </a:t>
            </a:r>
            <a:r>
              <a:rPr lang="en-GB" b="1" dirty="0">
                <a:solidFill>
                  <a:schemeClr val="tx2"/>
                </a:solidFill>
              </a:rPr>
              <a:t>account</a:t>
            </a:r>
            <a:r>
              <a:rPr lang="en-GB" dirty="0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8BF232-1C0F-285C-8230-16B7DDA4A7EC}"/>
              </a:ext>
            </a:extLst>
          </p:cNvPr>
          <p:cNvSpPr txBox="1"/>
          <p:nvPr/>
        </p:nvSpPr>
        <p:spPr>
          <a:xfrm>
            <a:off x="793100" y="1825900"/>
            <a:ext cx="10605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Keep the passport </a:t>
            </a:r>
            <a:r>
              <a:rPr lang="en-GB" b="1" dirty="0">
                <a:solidFill>
                  <a:srgbClr val="C00000"/>
                </a:solidFill>
              </a:rPr>
              <a:t>non-transferrable</a:t>
            </a:r>
            <a:r>
              <a:rPr lang="en-GB" dirty="0">
                <a:solidFill>
                  <a:srgbClr val="C00000"/>
                </a:solidFill>
              </a:rPr>
              <a:t> until the successful payment at checkout.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FD262A-5F37-6FAF-2A24-DEA8DD470F9E}"/>
              </a:ext>
            </a:extLst>
          </p:cNvPr>
          <p:cNvSpPr txBox="1"/>
          <p:nvPr/>
        </p:nvSpPr>
        <p:spPr>
          <a:xfrm>
            <a:off x="793102" y="1456568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What about </a:t>
            </a:r>
            <a:r>
              <a:rPr lang="en-GB" b="1" dirty="0">
                <a:solidFill>
                  <a:schemeClr val="tx2"/>
                </a:solidFill>
              </a:rPr>
              <a:t>end consumers </a:t>
            </a:r>
            <a:r>
              <a:rPr lang="en-GB" dirty="0">
                <a:solidFill>
                  <a:schemeClr val="tx2"/>
                </a:solidFill>
              </a:rPr>
              <a:t>/ people buying products at market?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2931CA4-57D0-B7EE-A5F3-16E59B028E1B}"/>
              </a:ext>
            </a:extLst>
          </p:cNvPr>
          <p:cNvSpPr txBox="1"/>
          <p:nvPr/>
        </p:nvSpPr>
        <p:spPr>
          <a:xfrm>
            <a:off x="793104" y="717904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Transferring from transporter to </a:t>
            </a:r>
            <a:r>
              <a:rPr lang="en-GB" b="1" dirty="0">
                <a:solidFill>
                  <a:schemeClr val="tx2"/>
                </a:solidFill>
              </a:rPr>
              <a:t>retailer</a:t>
            </a:r>
            <a:r>
              <a:rPr lang="en-GB" dirty="0">
                <a:solidFill>
                  <a:schemeClr val="tx2"/>
                </a:solidFill>
              </a:rPr>
              <a:t> or </a:t>
            </a:r>
            <a:r>
              <a:rPr lang="en-GB" b="1" dirty="0">
                <a:solidFill>
                  <a:schemeClr val="tx2"/>
                </a:solidFill>
              </a:rPr>
              <a:t>restaurant</a:t>
            </a:r>
            <a:r>
              <a:rPr lang="en-GB" dirty="0">
                <a:solidFill>
                  <a:schemeClr val="tx2"/>
                </a:solidFill>
              </a:rPr>
              <a:t> is the </a:t>
            </a:r>
            <a:r>
              <a:rPr lang="en-GB" b="1" dirty="0">
                <a:solidFill>
                  <a:schemeClr val="tx2"/>
                </a:solidFill>
              </a:rPr>
              <a:t>same</a:t>
            </a:r>
            <a:r>
              <a:rPr lang="en-GB" dirty="0">
                <a:solidFill>
                  <a:schemeClr val="tx2"/>
                </a:solidFill>
              </a:rPr>
              <a:t> as from breeding to transporter?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B40ECB-8C47-9F69-54FE-43C028E26E5D}"/>
              </a:ext>
            </a:extLst>
          </p:cNvPr>
          <p:cNvSpPr txBox="1"/>
          <p:nvPr/>
        </p:nvSpPr>
        <p:spPr>
          <a:xfrm>
            <a:off x="793103" y="1087236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Yes. The </a:t>
            </a:r>
            <a:r>
              <a:rPr lang="en-GB" b="1" dirty="0">
                <a:solidFill>
                  <a:srgbClr val="C00000"/>
                </a:solidFill>
              </a:rPr>
              <a:t>same</a:t>
            </a:r>
            <a:r>
              <a:rPr lang="en-GB" dirty="0">
                <a:solidFill>
                  <a:srgbClr val="C00000"/>
                </a:solidFill>
              </a:rPr>
              <a:t> mechanism as in breeding and all other stages of the value chain.</a:t>
            </a:r>
          </a:p>
        </p:txBody>
      </p:sp>
    </p:spTree>
    <p:extLst>
      <p:ext uri="{BB962C8B-B14F-4D97-AF65-F5344CB8AC3E}">
        <p14:creationId xmlns:p14="http://schemas.microsoft.com/office/powerpoint/2010/main" val="14989162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924C9-4F1C-41AB-1F07-147A0C8AA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6C13A58C-2451-1BCF-035F-0829112C5577}"/>
              </a:ext>
            </a:extLst>
          </p:cNvPr>
          <p:cNvSpPr txBox="1"/>
          <p:nvPr/>
        </p:nvSpPr>
        <p:spPr>
          <a:xfrm>
            <a:off x="793100" y="3303228"/>
            <a:ext cx="10605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They can leave a </a:t>
            </a:r>
            <a:r>
              <a:rPr lang="en-GB" b="1" dirty="0">
                <a:solidFill>
                  <a:srgbClr val="C00000"/>
                </a:solidFill>
              </a:rPr>
              <a:t>feedback</a:t>
            </a:r>
            <a:r>
              <a:rPr lang="en-GB" dirty="0">
                <a:solidFill>
                  <a:srgbClr val="C00000"/>
                </a:solidFill>
              </a:rPr>
              <a:t> with(out) account / decide to </a:t>
            </a:r>
            <a:r>
              <a:rPr lang="en-GB" b="1" dirty="0">
                <a:solidFill>
                  <a:srgbClr val="C00000"/>
                </a:solidFill>
              </a:rPr>
              <a:t>make</a:t>
            </a:r>
            <a:r>
              <a:rPr lang="en-GB" dirty="0">
                <a:solidFill>
                  <a:srgbClr val="C00000"/>
                </a:solidFill>
              </a:rPr>
              <a:t> an account and continue batch lifecycle.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7FA40F-70AA-412F-4216-3F1933FDBD0F}"/>
              </a:ext>
            </a:extLst>
          </p:cNvPr>
          <p:cNvSpPr txBox="1"/>
          <p:nvPr/>
        </p:nvSpPr>
        <p:spPr>
          <a:xfrm>
            <a:off x="793100" y="2933896"/>
            <a:ext cx="10605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What is the point of making passport </a:t>
            </a:r>
            <a:r>
              <a:rPr lang="en-GB" b="1" dirty="0">
                <a:solidFill>
                  <a:schemeClr val="tx2"/>
                </a:solidFill>
              </a:rPr>
              <a:t>transferable</a:t>
            </a:r>
            <a:r>
              <a:rPr lang="en-GB" dirty="0">
                <a:solidFill>
                  <a:schemeClr val="tx2"/>
                </a:solidFill>
              </a:rPr>
              <a:t> if a user </a:t>
            </a:r>
            <a:r>
              <a:rPr lang="en-GB" b="1" dirty="0">
                <a:solidFill>
                  <a:schemeClr val="tx2"/>
                </a:solidFill>
              </a:rPr>
              <a:t>doesn't have an account</a:t>
            </a:r>
            <a:r>
              <a:rPr lang="en-GB" dirty="0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59B83F-93EB-A9A1-E4F2-84406F74F03D}"/>
              </a:ext>
            </a:extLst>
          </p:cNvPr>
          <p:cNvSpPr txBox="1"/>
          <p:nvPr/>
        </p:nvSpPr>
        <p:spPr>
          <a:xfrm>
            <a:off x="793101" y="2564564"/>
            <a:ext cx="106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No. Access to passport (QR code / link) gives </a:t>
            </a:r>
            <a:r>
              <a:rPr lang="en-GB" b="1" dirty="0">
                <a:solidFill>
                  <a:srgbClr val="C00000"/>
                </a:solidFill>
              </a:rPr>
              <a:t>public access </a:t>
            </a:r>
            <a:r>
              <a:rPr lang="en-GB" dirty="0">
                <a:solidFill>
                  <a:srgbClr val="C00000"/>
                </a:solidFill>
              </a:rPr>
              <a:t>without the need for account.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04345A-3D8E-D738-7C2D-E1F43F3597E2}"/>
              </a:ext>
            </a:extLst>
          </p:cNvPr>
          <p:cNvSpPr txBox="1"/>
          <p:nvPr/>
        </p:nvSpPr>
        <p:spPr>
          <a:xfrm>
            <a:off x="793100" y="2195232"/>
            <a:ext cx="106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Buyer at market / restaurant, </a:t>
            </a:r>
            <a:r>
              <a:rPr lang="en-GB" b="1" dirty="0">
                <a:solidFill>
                  <a:schemeClr val="tx2"/>
                </a:solidFill>
              </a:rPr>
              <a:t>needs</a:t>
            </a:r>
            <a:r>
              <a:rPr lang="en-GB" dirty="0">
                <a:solidFill>
                  <a:schemeClr val="tx2"/>
                </a:solidFill>
              </a:rPr>
              <a:t> to have an </a:t>
            </a:r>
            <a:r>
              <a:rPr lang="en-GB" b="1" dirty="0">
                <a:solidFill>
                  <a:schemeClr val="tx2"/>
                </a:solidFill>
              </a:rPr>
              <a:t>account</a:t>
            </a:r>
            <a:r>
              <a:rPr lang="en-GB" dirty="0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A62C8F-C639-718A-10F7-20BA0F5B89C8}"/>
              </a:ext>
            </a:extLst>
          </p:cNvPr>
          <p:cNvSpPr txBox="1"/>
          <p:nvPr/>
        </p:nvSpPr>
        <p:spPr>
          <a:xfrm>
            <a:off x="793100" y="1825900"/>
            <a:ext cx="10605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Keep the passport </a:t>
            </a:r>
            <a:r>
              <a:rPr lang="en-GB" b="1" dirty="0">
                <a:solidFill>
                  <a:srgbClr val="C00000"/>
                </a:solidFill>
              </a:rPr>
              <a:t>non-transferrable</a:t>
            </a:r>
            <a:r>
              <a:rPr lang="en-GB" dirty="0">
                <a:solidFill>
                  <a:srgbClr val="C00000"/>
                </a:solidFill>
              </a:rPr>
              <a:t> until the successful payment at checkout.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456975-D563-D26C-45FB-38F00F8EB18B}"/>
              </a:ext>
            </a:extLst>
          </p:cNvPr>
          <p:cNvSpPr txBox="1"/>
          <p:nvPr/>
        </p:nvSpPr>
        <p:spPr>
          <a:xfrm>
            <a:off x="793102" y="1456568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What about </a:t>
            </a:r>
            <a:r>
              <a:rPr lang="en-GB" b="1" dirty="0">
                <a:solidFill>
                  <a:schemeClr val="tx2"/>
                </a:solidFill>
              </a:rPr>
              <a:t>end consumers </a:t>
            </a:r>
            <a:r>
              <a:rPr lang="en-GB" dirty="0">
                <a:solidFill>
                  <a:schemeClr val="tx2"/>
                </a:solidFill>
              </a:rPr>
              <a:t>/ people buying products at market?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13968DC-B446-5191-21F7-6CA0EBFCEE0A}"/>
              </a:ext>
            </a:extLst>
          </p:cNvPr>
          <p:cNvSpPr txBox="1"/>
          <p:nvPr/>
        </p:nvSpPr>
        <p:spPr>
          <a:xfrm>
            <a:off x="793104" y="717904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Transferring from transporter to </a:t>
            </a:r>
            <a:r>
              <a:rPr lang="en-GB" b="1" dirty="0">
                <a:solidFill>
                  <a:schemeClr val="tx2"/>
                </a:solidFill>
              </a:rPr>
              <a:t>retailer</a:t>
            </a:r>
            <a:r>
              <a:rPr lang="en-GB" dirty="0">
                <a:solidFill>
                  <a:schemeClr val="tx2"/>
                </a:solidFill>
              </a:rPr>
              <a:t> or </a:t>
            </a:r>
            <a:r>
              <a:rPr lang="en-GB" b="1" dirty="0">
                <a:solidFill>
                  <a:schemeClr val="tx2"/>
                </a:solidFill>
              </a:rPr>
              <a:t>restaurant</a:t>
            </a:r>
            <a:r>
              <a:rPr lang="en-GB" dirty="0">
                <a:solidFill>
                  <a:schemeClr val="tx2"/>
                </a:solidFill>
              </a:rPr>
              <a:t> is the </a:t>
            </a:r>
            <a:r>
              <a:rPr lang="en-GB" b="1" dirty="0">
                <a:solidFill>
                  <a:schemeClr val="tx2"/>
                </a:solidFill>
              </a:rPr>
              <a:t>same</a:t>
            </a:r>
            <a:r>
              <a:rPr lang="en-GB" dirty="0">
                <a:solidFill>
                  <a:schemeClr val="tx2"/>
                </a:solidFill>
              </a:rPr>
              <a:t> as from breeding to transporter?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87810F5-DFAF-99F2-D2DF-419CF45159F5}"/>
              </a:ext>
            </a:extLst>
          </p:cNvPr>
          <p:cNvSpPr txBox="1"/>
          <p:nvPr/>
        </p:nvSpPr>
        <p:spPr>
          <a:xfrm>
            <a:off x="793103" y="1087236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Yes. The </a:t>
            </a:r>
            <a:r>
              <a:rPr lang="en-GB" b="1" dirty="0">
                <a:solidFill>
                  <a:srgbClr val="C00000"/>
                </a:solidFill>
              </a:rPr>
              <a:t>same</a:t>
            </a:r>
            <a:r>
              <a:rPr lang="en-GB" dirty="0">
                <a:solidFill>
                  <a:srgbClr val="C00000"/>
                </a:solidFill>
              </a:rPr>
              <a:t> mechanism as in breeding and all other stages of the value chain.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67FC51-A043-383D-64CB-F971FB425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106" y="3709884"/>
            <a:ext cx="3539783" cy="305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836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B9E7B-5CAC-A7B3-6D38-E1DF2C402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7CE59A75-94B5-D2AC-7EA8-08652132CC16}"/>
              </a:ext>
            </a:extLst>
          </p:cNvPr>
          <p:cNvSpPr txBox="1"/>
          <p:nvPr/>
        </p:nvSpPr>
        <p:spPr>
          <a:xfrm>
            <a:off x="793104" y="717904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FishEUTrust</a:t>
            </a:r>
            <a:r>
              <a:rPr lang="en-GB" dirty="0">
                <a:solidFill>
                  <a:schemeClr val="tx2"/>
                </a:solidFill>
              </a:rPr>
              <a:t> project also developed some </a:t>
            </a:r>
            <a:r>
              <a:rPr lang="en-GB" b="1" dirty="0">
                <a:solidFill>
                  <a:schemeClr val="tx2"/>
                </a:solidFill>
              </a:rPr>
              <a:t>novel sensors</a:t>
            </a:r>
            <a:r>
              <a:rPr lang="en-GB" dirty="0">
                <a:solidFill>
                  <a:schemeClr val="tx2"/>
                </a:solidFill>
              </a:rPr>
              <a:t>. Are they </a:t>
            </a:r>
            <a:r>
              <a:rPr lang="en-GB" b="1" dirty="0">
                <a:solidFill>
                  <a:schemeClr val="tx2"/>
                </a:solidFill>
              </a:rPr>
              <a:t>integrated</a:t>
            </a:r>
            <a:r>
              <a:rPr lang="en-GB" dirty="0">
                <a:solidFill>
                  <a:schemeClr val="tx2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56735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467D7-EFFA-964F-B1C7-62FFE25EB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292961CF-CA38-BE84-30BC-567937990EDF}"/>
              </a:ext>
            </a:extLst>
          </p:cNvPr>
          <p:cNvSpPr txBox="1"/>
          <p:nvPr/>
        </p:nvSpPr>
        <p:spPr>
          <a:xfrm>
            <a:off x="793104" y="717904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FishEUTrust</a:t>
            </a:r>
            <a:r>
              <a:rPr lang="en-GB" dirty="0">
                <a:solidFill>
                  <a:schemeClr val="tx2"/>
                </a:solidFill>
              </a:rPr>
              <a:t> project also developed some </a:t>
            </a:r>
            <a:r>
              <a:rPr lang="en-GB" b="1" dirty="0">
                <a:solidFill>
                  <a:schemeClr val="tx2"/>
                </a:solidFill>
              </a:rPr>
              <a:t>novel sensors</a:t>
            </a:r>
            <a:r>
              <a:rPr lang="en-GB" dirty="0">
                <a:solidFill>
                  <a:schemeClr val="tx2"/>
                </a:solidFill>
              </a:rPr>
              <a:t>. Are they </a:t>
            </a:r>
            <a:r>
              <a:rPr lang="en-GB" b="1" dirty="0">
                <a:solidFill>
                  <a:schemeClr val="tx2"/>
                </a:solidFill>
              </a:rPr>
              <a:t>integrated</a:t>
            </a:r>
            <a:r>
              <a:rPr lang="en-GB" dirty="0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A73BE8D-BC99-F085-6ED5-1E2CB0D3DDDA}"/>
              </a:ext>
            </a:extLst>
          </p:cNvPr>
          <p:cNvSpPr txBox="1"/>
          <p:nvPr/>
        </p:nvSpPr>
        <p:spPr>
          <a:xfrm>
            <a:off x="774441" y="1087236"/>
            <a:ext cx="10643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Unlike measurements, results form these sensors are not numerical values measured at a point in time but a </a:t>
            </a:r>
            <a:r>
              <a:rPr lang="en-GB" b="1" dirty="0">
                <a:solidFill>
                  <a:srgbClr val="C00000"/>
                </a:solidFill>
              </a:rPr>
              <a:t>series of two-dimensional points where X and Y axis can represent any measurement variable</a:t>
            </a:r>
            <a:r>
              <a:rPr lang="en-GB" dirty="0">
                <a:solidFill>
                  <a:srgbClr val="C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195025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99C21-B1DE-0F3E-6367-C6E7B5CBC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BEC00233-4E53-1A9C-9303-1CB706C4157A}"/>
              </a:ext>
            </a:extLst>
          </p:cNvPr>
          <p:cNvSpPr txBox="1"/>
          <p:nvPr/>
        </p:nvSpPr>
        <p:spPr>
          <a:xfrm>
            <a:off x="793104" y="717904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FishEUTrust</a:t>
            </a:r>
            <a:r>
              <a:rPr lang="en-GB" dirty="0">
                <a:solidFill>
                  <a:schemeClr val="tx2"/>
                </a:solidFill>
              </a:rPr>
              <a:t> project also developed some </a:t>
            </a:r>
            <a:r>
              <a:rPr lang="en-GB" b="1" dirty="0">
                <a:solidFill>
                  <a:schemeClr val="tx2"/>
                </a:solidFill>
              </a:rPr>
              <a:t>novel sensors</a:t>
            </a:r>
            <a:r>
              <a:rPr lang="en-GB" dirty="0">
                <a:solidFill>
                  <a:schemeClr val="tx2"/>
                </a:solidFill>
              </a:rPr>
              <a:t>. Are they </a:t>
            </a:r>
            <a:r>
              <a:rPr lang="en-GB" b="1" dirty="0">
                <a:solidFill>
                  <a:schemeClr val="tx2"/>
                </a:solidFill>
              </a:rPr>
              <a:t>integrated</a:t>
            </a:r>
            <a:r>
              <a:rPr lang="en-GB" dirty="0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8318798-4FFC-8A68-BD1C-0E8736014E59}"/>
              </a:ext>
            </a:extLst>
          </p:cNvPr>
          <p:cNvSpPr txBox="1"/>
          <p:nvPr/>
        </p:nvSpPr>
        <p:spPr>
          <a:xfrm>
            <a:off x="774441" y="1087236"/>
            <a:ext cx="10643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Unlike measurements, results form these sensors are not numerical values measured at a point in time but a </a:t>
            </a:r>
            <a:r>
              <a:rPr lang="en-GB" b="1" dirty="0">
                <a:solidFill>
                  <a:srgbClr val="C00000"/>
                </a:solidFill>
              </a:rPr>
              <a:t>series of two-dimensional points where X and Y axis can represent any measurement variable</a:t>
            </a:r>
            <a:r>
              <a:rPr lang="en-GB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212ED8A-7798-CEB7-4A21-FA36A55FFBE0}"/>
              </a:ext>
            </a:extLst>
          </p:cNvPr>
          <p:cNvSpPr txBox="1"/>
          <p:nvPr/>
        </p:nvSpPr>
        <p:spPr>
          <a:xfrm>
            <a:off x="793105" y="1733567"/>
            <a:ext cx="10605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The platform </a:t>
            </a:r>
            <a:r>
              <a:rPr lang="en-GB" b="1" dirty="0">
                <a:solidFill>
                  <a:srgbClr val="C00000"/>
                </a:solidFill>
              </a:rPr>
              <a:t>accepts raw </a:t>
            </a:r>
            <a:r>
              <a:rPr lang="en-GB" dirty="0">
                <a:solidFill>
                  <a:srgbClr val="C00000"/>
                </a:solidFill>
              </a:rPr>
              <a:t>results via </a:t>
            </a:r>
            <a:r>
              <a:rPr lang="en-GB" b="1" dirty="0">
                <a:solidFill>
                  <a:srgbClr val="C00000"/>
                </a:solidFill>
              </a:rPr>
              <a:t>file import </a:t>
            </a:r>
            <a:r>
              <a:rPr lang="en-GB" dirty="0">
                <a:solidFill>
                  <a:srgbClr val="C00000"/>
                </a:solidFill>
              </a:rPr>
              <a:t>or </a:t>
            </a:r>
            <a:r>
              <a:rPr lang="en-GB" b="1" dirty="0">
                <a:solidFill>
                  <a:srgbClr val="C00000"/>
                </a:solidFill>
              </a:rPr>
              <a:t>API</a:t>
            </a:r>
            <a:r>
              <a:rPr lang="en-GB" dirty="0">
                <a:solidFill>
                  <a:srgbClr val="C00000"/>
                </a:solidFill>
              </a:rPr>
              <a:t>, </a:t>
            </a:r>
            <a:r>
              <a:rPr lang="en-GB" b="1" dirty="0">
                <a:solidFill>
                  <a:srgbClr val="C00000"/>
                </a:solidFill>
              </a:rPr>
              <a:t>visualizes</a:t>
            </a:r>
            <a:r>
              <a:rPr lang="en-GB" dirty="0">
                <a:solidFill>
                  <a:srgbClr val="C00000"/>
                </a:solidFill>
              </a:rPr>
              <a:t> the data, and </a:t>
            </a:r>
            <a:r>
              <a:rPr lang="en-GB" b="1" dirty="0">
                <a:solidFill>
                  <a:srgbClr val="C00000"/>
                </a:solidFill>
              </a:rPr>
              <a:t>interprets</a:t>
            </a:r>
            <a:r>
              <a:rPr lang="en-GB" dirty="0">
                <a:solidFill>
                  <a:srgbClr val="C00000"/>
                </a:solidFill>
              </a:rPr>
              <a:t> the results.</a:t>
            </a:r>
          </a:p>
        </p:txBody>
      </p:sp>
    </p:spTree>
    <p:extLst>
      <p:ext uri="{BB962C8B-B14F-4D97-AF65-F5344CB8AC3E}">
        <p14:creationId xmlns:p14="http://schemas.microsoft.com/office/powerpoint/2010/main" val="123844174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CD5E3-B96C-8F42-B7E8-AD52300C0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5E3A0C75-F6CC-0D5F-4464-1ABBF52043E9}"/>
              </a:ext>
            </a:extLst>
          </p:cNvPr>
          <p:cNvSpPr txBox="1"/>
          <p:nvPr/>
        </p:nvSpPr>
        <p:spPr>
          <a:xfrm>
            <a:off x="793104" y="717904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FishEUTrust</a:t>
            </a:r>
            <a:r>
              <a:rPr lang="en-GB" dirty="0">
                <a:solidFill>
                  <a:schemeClr val="tx2"/>
                </a:solidFill>
              </a:rPr>
              <a:t> project also developed some </a:t>
            </a:r>
            <a:r>
              <a:rPr lang="en-GB" b="1" dirty="0">
                <a:solidFill>
                  <a:schemeClr val="tx2"/>
                </a:solidFill>
              </a:rPr>
              <a:t>novel sensors</a:t>
            </a:r>
            <a:r>
              <a:rPr lang="en-GB" dirty="0">
                <a:solidFill>
                  <a:schemeClr val="tx2"/>
                </a:solidFill>
              </a:rPr>
              <a:t>. Are they </a:t>
            </a:r>
            <a:r>
              <a:rPr lang="en-GB" b="1" dirty="0">
                <a:solidFill>
                  <a:schemeClr val="tx2"/>
                </a:solidFill>
              </a:rPr>
              <a:t>integrated</a:t>
            </a:r>
            <a:r>
              <a:rPr lang="en-GB" dirty="0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2655A8C-B94C-F888-41EC-18011AADD741}"/>
              </a:ext>
            </a:extLst>
          </p:cNvPr>
          <p:cNvSpPr txBox="1"/>
          <p:nvPr/>
        </p:nvSpPr>
        <p:spPr>
          <a:xfrm>
            <a:off x="774441" y="1087236"/>
            <a:ext cx="10643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Unlike measurements, results form these sensors are not numerical values measured at a point in time but a </a:t>
            </a:r>
            <a:r>
              <a:rPr lang="en-GB" b="1" dirty="0">
                <a:solidFill>
                  <a:srgbClr val="C00000"/>
                </a:solidFill>
              </a:rPr>
              <a:t>series of two-dimensional points where X and Y axis can represent any measurement variable</a:t>
            </a:r>
            <a:r>
              <a:rPr lang="en-GB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8E6F71-07AD-3D9A-404D-710D94C45F94}"/>
              </a:ext>
            </a:extLst>
          </p:cNvPr>
          <p:cNvSpPr txBox="1"/>
          <p:nvPr/>
        </p:nvSpPr>
        <p:spPr>
          <a:xfrm>
            <a:off x="793105" y="1733567"/>
            <a:ext cx="10605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Sensors check whether the food is </a:t>
            </a:r>
            <a:r>
              <a:rPr lang="en-GB" b="1" dirty="0">
                <a:solidFill>
                  <a:srgbClr val="C00000"/>
                </a:solidFill>
              </a:rPr>
              <a:t>contaminated</a:t>
            </a:r>
            <a:r>
              <a:rPr lang="en-GB" dirty="0">
                <a:solidFill>
                  <a:srgbClr val="C00000"/>
                </a:solidFill>
              </a:rPr>
              <a:t> with </a:t>
            </a:r>
            <a:r>
              <a:rPr lang="en-GB" b="1" dirty="0">
                <a:solidFill>
                  <a:srgbClr val="C00000"/>
                </a:solidFill>
              </a:rPr>
              <a:t>antibiotics</a:t>
            </a:r>
            <a:r>
              <a:rPr lang="en-GB" dirty="0">
                <a:solidFill>
                  <a:srgbClr val="C00000"/>
                </a:solidFill>
              </a:rPr>
              <a:t>, ...</a:t>
            </a:r>
          </a:p>
        </p:txBody>
      </p:sp>
      <p:pic>
        <p:nvPicPr>
          <p:cNvPr id="28" name="Picture 27" descr="analysis-13.png">
            <a:extLst>
              <a:ext uri="{FF2B5EF4-FFF2-40B4-BE49-F238E27FC236}">
                <a16:creationId xmlns:a16="http://schemas.microsoft.com/office/drawing/2014/main" id="{0FBE9241-D473-0DE1-C05D-8BB62DA8D0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902"/>
          <a:stretch>
            <a:fillRect/>
          </a:stretch>
        </p:blipFill>
        <p:spPr>
          <a:xfrm>
            <a:off x="1992890" y="2222529"/>
            <a:ext cx="3852340" cy="4389058"/>
          </a:xfrm>
          <a:prstGeom prst="rect">
            <a:avLst/>
          </a:prstGeom>
          <a:ln>
            <a:solidFill>
              <a:srgbClr val="C00000"/>
            </a:solidFill>
            <a:prstDash val="lgDash"/>
            <a:extLst>
              <a:ext uri="{C807C97D-BFC1-408E-A445-0C87EB9F89A2}">
                <ask:lineSketchStyleProps xmlns:ask="http://schemas.microsoft.com/office/drawing/2018/sketchyshapes" sd="1447483750">
                  <a:custGeom>
                    <a:avLst/>
                    <a:gdLst>
                      <a:gd name="csX0" fmla="*/ 0 w 3775255"/>
                      <a:gd name="csY0" fmla="*/ 0 h 4301233"/>
                      <a:gd name="csX1" fmla="*/ 515952 w 3775255"/>
                      <a:gd name="csY1" fmla="*/ 0 h 4301233"/>
                      <a:gd name="csX2" fmla="*/ 1220666 w 3775255"/>
                      <a:gd name="csY2" fmla="*/ 0 h 4301233"/>
                      <a:gd name="csX3" fmla="*/ 1812122 w 3775255"/>
                      <a:gd name="csY3" fmla="*/ 0 h 4301233"/>
                      <a:gd name="csX4" fmla="*/ 2516837 w 3775255"/>
                      <a:gd name="csY4" fmla="*/ 0 h 4301233"/>
                      <a:gd name="csX5" fmla="*/ 3221551 w 3775255"/>
                      <a:gd name="csY5" fmla="*/ 0 h 4301233"/>
                      <a:gd name="csX6" fmla="*/ 3775255 w 3775255"/>
                      <a:gd name="csY6" fmla="*/ 0 h 4301233"/>
                      <a:gd name="csX7" fmla="*/ 3775255 w 3775255"/>
                      <a:gd name="csY7" fmla="*/ 528437 h 4301233"/>
                      <a:gd name="csX8" fmla="*/ 3775255 w 3775255"/>
                      <a:gd name="csY8" fmla="*/ 1142899 h 4301233"/>
                      <a:gd name="csX9" fmla="*/ 3775255 w 3775255"/>
                      <a:gd name="csY9" fmla="*/ 1628324 h 4301233"/>
                      <a:gd name="csX10" fmla="*/ 3775255 w 3775255"/>
                      <a:gd name="csY10" fmla="*/ 2199773 h 4301233"/>
                      <a:gd name="csX11" fmla="*/ 3775255 w 3775255"/>
                      <a:gd name="csY11" fmla="*/ 2814235 h 4301233"/>
                      <a:gd name="csX12" fmla="*/ 3775255 w 3775255"/>
                      <a:gd name="csY12" fmla="*/ 3385685 h 4301233"/>
                      <a:gd name="csX13" fmla="*/ 3775255 w 3775255"/>
                      <a:gd name="csY13" fmla="*/ 4301233 h 4301233"/>
                      <a:gd name="csX14" fmla="*/ 3183798 w 3775255"/>
                      <a:gd name="csY14" fmla="*/ 4301233 h 4301233"/>
                      <a:gd name="csX15" fmla="*/ 2667847 w 3775255"/>
                      <a:gd name="csY15" fmla="*/ 4301233 h 4301233"/>
                      <a:gd name="csX16" fmla="*/ 1963133 w 3775255"/>
                      <a:gd name="csY16" fmla="*/ 4301233 h 4301233"/>
                      <a:gd name="csX17" fmla="*/ 1258418 w 3775255"/>
                      <a:gd name="csY17" fmla="*/ 4301233 h 4301233"/>
                      <a:gd name="csX18" fmla="*/ 704714 w 3775255"/>
                      <a:gd name="csY18" fmla="*/ 4301233 h 4301233"/>
                      <a:gd name="csX19" fmla="*/ 0 w 3775255"/>
                      <a:gd name="csY19" fmla="*/ 4301233 h 4301233"/>
                      <a:gd name="csX20" fmla="*/ 0 w 3775255"/>
                      <a:gd name="csY20" fmla="*/ 3643759 h 4301233"/>
                      <a:gd name="csX21" fmla="*/ 0 w 3775255"/>
                      <a:gd name="csY21" fmla="*/ 3158334 h 4301233"/>
                      <a:gd name="csX22" fmla="*/ 0 w 3775255"/>
                      <a:gd name="csY22" fmla="*/ 2457847 h 4301233"/>
                      <a:gd name="csX23" fmla="*/ 0 w 3775255"/>
                      <a:gd name="csY23" fmla="*/ 1800373 h 4301233"/>
                      <a:gd name="csX24" fmla="*/ 0 w 3775255"/>
                      <a:gd name="csY24" fmla="*/ 1314948 h 4301233"/>
                      <a:gd name="csX25" fmla="*/ 0 w 3775255"/>
                      <a:gd name="csY25" fmla="*/ 657474 h 4301233"/>
                      <a:gd name="csX26" fmla="*/ 0 w 3775255"/>
                      <a:gd name="csY26" fmla="*/ 0 h 430123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</a:cxnLst>
                    <a:rect l="l" t="t" r="r" b="b"/>
                    <a:pathLst>
                      <a:path w="3775255" h="4301233" fill="none" extrusionOk="0">
                        <a:moveTo>
                          <a:pt x="0" y="0"/>
                        </a:moveTo>
                        <a:cubicBezTo>
                          <a:pt x="168381" y="12349"/>
                          <a:pt x="371232" y="-14133"/>
                          <a:pt x="515952" y="0"/>
                        </a:cubicBezTo>
                        <a:cubicBezTo>
                          <a:pt x="660672" y="14133"/>
                          <a:pt x="930726" y="-9226"/>
                          <a:pt x="1220666" y="0"/>
                        </a:cubicBezTo>
                        <a:cubicBezTo>
                          <a:pt x="1510606" y="9226"/>
                          <a:pt x="1609269" y="-8590"/>
                          <a:pt x="1812122" y="0"/>
                        </a:cubicBezTo>
                        <a:cubicBezTo>
                          <a:pt x="2014975" y="8590"/>
                          <a:pt x="2222052" y="9433"/>
                          <a:pt x="2516837" y="0"/>
                        </a:cubicBezTo>
                        <a:cubicBezTo>
                          <a:pt x="2811623" y="-9433"/>
                          <a:pt x="3045379" y="-3332"/>
                          <a:pt x="3221551" y="0"/>
                        </a:cubicBezTo>
                        <a:cubicBezTo>
                          <a:pt x="3397723" y="3332"/>
                          <a:pt x="3519804" y="10358"/>
                          <a:pt x="3775255" y="0"/>
                        </a:cubicBezTo>
                        <a:cubicBezTo>
                          <a:pt x="3774293" y="111397"/>
                          <a:pt x="3773241" y="361512"/>
                          <a:pt x="3775255" y="528437"/>
                        </a:cubicBezTo>
                        <a:cubicBezTo>
                          <a:pt x="3777269" y="695362"/>
                          <a:pt x="3786029" y="866902"/>
                          <a:pt x="3775255" y="1142899"/>
                        </a:cubicBezTo>
                        <a:cubicBezTo>
                          <a:pt x="3764481" y="1418896"/>
                          <a:pt x="3798917" y="1421846"/>
                          <a:pt x="3775255" y="1628324"/>
                        </a:cubicBezTo>
                        <a:cubicBezTo>
                          <a:pt x="3751593" y="1834803"/>
                          <a:pt x="3772710" y="2026718"/>
                          <a:pt x="3775255" y="2199773"/>
                        </a:cubicBezTo>
                        <a:cubicBezTo>
                          <a:pt x="3777800" y="2372828"/>
                          <a:pt x="3758237" y="2601085"/>
                          <a:pt x="3775255" y="2814235"/>
                        </a:cubicBezTo>
                        <a:cubicBezTo>
                          <a:pt x="3792273" y="3027385"/>
                          <a:pt x="3747317" y="3172312"/>
                          <a:pt x="3775255" y="3385685"/>
                        </a:cubicBezTo>
                        <a:cubicBezTo>
                          <a:pt x="3803194" y="3599058"/>
                          <a:pt x="3820651" y="4002015"/>
                          <a:pt x="3775255" y="4301233"/>
                        </a:cubicBezTo>
                        <a:cubicBezTo>
                          <a:pt x="3576389" y="4327456"/>
                          <a:pt x="3465025" y="4289708"/>
                          <a:pt x="3183798" y="4301233"/>
                        </a:cubicBezTo>
                        <a:cubicBezTo>
                          <a:pt x="2902571" y="4312758"/>
                          <a:pt x="2845786" y="4307551"/>
                          <a:pt x="2667847" y="4301233"/>
                        </a:cubicBezTo>
                        <a:cubicBezTo>
                          <a:pt x="2489908" y="4294915"/>
                          <a:pt x="2120977" y="4328703"/>
                          <a:pt x="1963133" y="4301233"/>
                        </a:cubicBezTo>
                        <a:cubicBezTo>
                          <a:pt x="1805289" y="4273763"/>
                          <a:pt x="1435986" y="4299194"/>
                          <a:pt x="1258418" y="4301233"/>
                        </a:cubicBezTo>
                        <a:cubicBezTo>
                          <a:pt x="1080851" y="4303272"/>
                          <a:pt x="930157" y="4313472"/>
                          <a:pt x="704714" y="4301233"/>
                        </a:cubicBezTo>
                        <a:cubicBezTo>
                          <a:pt x="479271" y="4288994"/>
                          <a:pt x="210770" y="4328288"/>
                          <a:pt x="0" y="4301233"/>
                        </a:cubicBezTo>
                        <a:cubicBezTo>
                          <a:pt x="-2535" y="4074310"/>
                          <a:pt x="-15263" y="3867577"/>
                          <a:pt x="0" y="3643759"/>
                        </a:cubicBezTo>
                        <a:cubicBezTo>
                          <a:pt x="15263" y="3419941"/>
                          <a:pt x="-9165" y="3389009"/>
                          <a:pt x="0" y="3158334"/>
                        </a:cubicBezTo>
                        <a:cubicBezTo>
                          <a:pt x="9165" y="2927660"/>
                          <a:pt x="-18936" y="2747689"/>
                          <a:pt x="0" y="2457847"/>
                        </a:cubicBezTo>
                        <a:cubicBezTo>
                          <a:pt x="18936" y="2168005"/>
                          <a:pt x="-3135" y="2011515"/>
                          <a:pt x="0" y="1800373"/>
                        </a:cubicBezTo>
                        <a:cubicBezTo>
                          <a:pt x="3135" y="1589231"/>
                          <a:pt x="-22998" y="1459760"/>
                          <a:pt x="0" y="1314948"/>
                        </a:cubicBezTo>
                        <a:cubicBezTo>
                          <a:pt x="22998" y="1170137"/>
                          <a:pt x="-23817" y="914991"/>
                          <a:pt x="0" y="657474"/>
                        </a:cubicBezTo>
                        <a:cubicBezTo>
                          <a:pt x="23817" y="399957"/>
                          <a:pt x="146" y="142836"/>
                          <a:pt x="0" y="0"/>
                        </a:cubicBezTo>
                        <a:close/>
                      </a:path>
                      <a:path w="3775255" h="4301233" stroke="0" extrusionOk="0">
                        <a:moveTo>
                          <a:pt x="0" y="0"/>
                        </a:moveTo>
                        <a:cubicBezTo>
                          <a:pt x="144618" y="971"/>
                          <a:pt x="439539" y="16302"/>
                          <a:pt x="553704" y="0"/>
                        </a:cubicBezTo>
                        <a:cubicBezTo>
                          <a:pt x="667869" y="-16302"/>
                          <a:pt x="906278" y="-27441"/>
                          <a:pt x="1107408" y="0"/>
                        </a:cubicBezTo>
                        <a:cubicBezTo>
                          <a:pt x="1308538" y="27441"/>
                          <a:pt x="1429597" y="-17875"/>
                          <a:pt x="1736617" y="0"/>
                        </a:cubicBezTo>
                        <a:cubicBezTo>
                          <a:pt x="2043637" y="17875"/>
                          <a:pt x="2137830" y="1677"/>
                          <a:pt x="2403579" y="0"/>
                        </a:cubicBezTo>
                        <a:cubicBezTo>
                          <a:pt x="2669328" y="-1677"/>
                          <a:pt x="2681459" y="1031"/>
                          <a:pt x="2957283" y="0"/>
                        </a:cubicBezTo>
                        <a:cubicBezTo>
                          <a:pt x="3233107" y="-1031"/>
                          <a:pt x="3530665" y="-14057"/>
                          <a:pt x="3775255" y="0"/>
                        </a:cubicBezTo>
                        <a:cubicBezTo>
                          <a:pt x="3803918" y="259156"/>
                          <a:pt x="3792064" y="429822"/>
                          <a:pt x="3775255" y="614462"/>
                        </a:cubicBezTo>
                        <a:cubicBezTo>
                          <a:pt x="3758446" y="799102"/>
                          <a:pt x="3765856" y="1057750"/>
                          <a:pt x="3775255" y="1314948"/>
                        </a:cubicBezTo>
                        <a:cubicBezTo>
                          <a:pt x="3784654" y="1572146"/>
                          <a:pt x="3771229" y="1641225"/>
                          <a:pt x="3775255" y="1843386"/>
                        </a:cubicBezTo>
                        <a:cubicBezTo>
                          <a:pt x="3779281" y="2045547"/>
                          <a:pt x="3774193" y="2284976"/>
                          <a:pt x="3775255" y="2543872"/>
                        </a:cubicBezTo>
                        <a:cubicBezTo>
                          <a:pt x="3776317" y="2802768"/>
                          <a:pt x="3766937" y="2888852"/>
                          <a:pt x="3775255" y="3029297"/>
                        </a:cubicBezTo>
                        <a:cubicBezTo>
                          <a:pt x="3783573" y="3169742"/>
                          <a:pt x="3781554" y="3292252"/>
                          <a:pt x="3775255" y="3514722"/>
                        </a:cubicBezTo>
                        <a:cubicBezTo>
                          <a:pt x="3768956" y="3737193"/>
                          <a:pt x="3766583" y="3985392"/>
                          <a:pt x="3775255" y="4301233"/>
                        </a:cubicBezTo>
                        <a:cubicBezTo>
                          <a:pt x="3525011" y="4289699"/>
                          <a:pt x="3425239" y="4304581"/>
                          <a:pt x="3183798" y="4301233"/>
                        </a:cubicBezTo>
                        <a:cubicBezTo>
                          <a:pt x="2942357" y="4297885"/>
                          <a:pt x="2805705" y="4306906"/>
                          <a:pt x="2630094" y="4301233"/>
                        </a:cubicBezTo>
                        <a:cubicBezTo>
                          <a:pt x="2454483" y="4295560"/>
                          <a:pt x="2247107" y="4277251"/>
                          <a:pt x="2076390" y="4301233"/>
                        </a:cubicBezTo>
                        <a:cubicBezTo>
                          <a:pt x="1905673" y="4325215"/>
                          <a:pt x="1765825" y="4278531"/>
                          <a:pt x="1522686" y="4301233"/>
                        </a:cubicBezTo>
                        <a:cubicBezTo>
                          <a:pt x="1279547" y="4323935"/>
                          <a:pt x="1069829" y="4281302"/>
                          <a:pt x="817972" y="4301233"/>
                        </a:cubicBezTo>
                        <a:cubicBezTo>
                          <a:pt x="566115" y="4321164"/>
                          <a:pt x="282840" y="4313780"/>
                          <a:pt x="0" y="4301233"/>
                        </a:cubicBezTo>
                        <a:cubicBezTo>
                          <a:pt x="-19215" y="4122512"/>
                          <a:pt x="17688" y="3893753"/>
                          <a:pt x="0" y="3729783"/>
                        </a:cubicBezTo>
                        <a:cubicBezTo>
                          <a:pt x="-17688" y="3565813"/>
                          <a:pt x="-3701" y="3374745"/>
                          <a:pt x="0" y="3244359"/>
                        </a:cubicBezTo>
                        <a:cubicBezTo>
                          <a:pt x="3701" y="3113973"/>
                          <a:pt x="9942" y="2828153"/>
                          <a:pt x="0" y="2629897"/>
                        </a:cubicBezTo>
                        <a:cubicBezTo>
                          <a:pt x="-9942" y="2431641"/>
                          <a:pt x="30554" y="2231104"/>
                          <a:pt x="0" y="1972423"/>
                        </a:cubicBezTo>
                        <a:cubicBezTo>
                          <a:pt x="-30554" y="1713742"/>
                          <a:pt x="20761" y="1582711"/>
                          <a:pt x="0" y="1443985"/>
                        </a:cubicBezTo>
                        <a:cubicBezTo>
                          <a:pt x="-20761" y="1305259"/>
                          <a:pt x="-11133" y="1137803"/>
                          <a:pt x="0" y="915548"/>
                        </a:cubicBezTo>
                        <a:cubicBezTo>
                          <a:pt x="11133" y="693293"/>
                          <a:pt x="-1545" y="24539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  <p:pic>
        <p:nvPicPr>
          <p:cNvPr id="30" name="Picture 29" descr="analysis-14.png">
            <a:extLst>
              <a:ext uri="{FF2B5EF4-FFF2-40B4-BE49-F238E27FC236}">
                <a16:creationId xmlns:a16="http://schemas.microsoft.com/office/drawing/2014/main" id="{886959F6-3FCB-C03E-30CD-2DA79B47F8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6902"/>
          <a:stretch>
            <a:fillRect/>
          </a:stretch>
        </p:blipFill>
        <p:spPr>
          <a:xfrm>
            <a:off x="6384096" y="2236378"/>
            <a:ext cx="3762894" cy="4375209"/>
          </a:xfrm>
          <a:prstGeom prst="rect">
            <a:avLst/>
          </a:prstGeom>
          <a:ln>
            <a:solidFill>
              <a:srgbClr val="C00000"/>
            </a:solidFill>
            <a:prstDash val="lgDash"/>
            <a:extLst>
              <a:ext uri="{C807C97D-BFC1-408E-A445-0C87EB9F89A2}">
                <ask:lineSketchStyleProps xmlns:ask="http://schemas.microsoft.com/office/drawing/2018/sketchyshapes" sd="874735028">
                  <a:custGeom>
                    <a:avLst/>
                    <a:gdLst>
                      <a:gd name="csX0" fmla="*/ 0 w 3699271"/>
                      <a:gd name="csY0" fmla="*/ 0 h 2761663"/>
                      <a:gd name="csX1" fmla="*/ 616545 w 3699271"/>
                      <a:gd name="csY1" fmla="*/ 0 h 2761663"/>
                      <a:gd name="csX2" fmla="*/ 1270083 w 3699271"/>
                      <a:gd name="csY2" fmla="*/ 0 h 2761663"/>
                      <a:gd name="csX3" fmla="*/ 1960614 w 3699271"/>
                      <a:gd name="csY3" fmla="*/ 0 h 2761663"/>
                      <a:gd name="csX4" fmla="*/ 2577159 w 3699271"/>
                      <a:gd name="csY4" fmla="*/ 0 h 2761663"/>
                      <a:gd name="csX5" fmla="*/ 3156711 w 3699271"/>
                      <a:gd name="csY5" fmla="*/ 0 h 2761663"/>
                      <a:gd name="csX6" fmla="*/ 3699271 w 3699271"/>
                      <a:gd name="csY6" fmla="*/ 0 h 2761663"/>
                      <a:gd name="csX7" fmla="*/ 3699271 w 3699271"/>
                      <a:gd name="csY7" fmla="*/ 745649 h 2761663"/>
                      <a:gd name="csX8" fmla="*/ 3699271 w 3699271"/>
                      <a:gd name="csY8" fmla="*/ 1353215 h 2761663"/>
                      <a:gd name="csX9" fmla="*/ 3699271 w 3699271"/>
                      <a:gd name="csY9" fmla="*/ 1960781 h 2761663"/>
                      <a:gd name="csX10" fmla="*/ 3699271 w 3699271"/>
                      <a:gd name="csY10" fmla="*/ 2761663 h 2761663"/>
                      <a:gd name="csX11" fmla="*/ 3045733 w 3699271"/>
                      <a:gd name="csY11" fmla="*/ 2761663 h 2761663"/>
                      <a:gd name="csX12" fmla="*/ 2540166 w 3699271"/>
                      <a:gd name="csY12" fmla="*/ 2761663 h 2761663"/>
                      <a:gd name="csX13" fmla="*/ 1923621 w 3699271"/>
                      <a:gd name="csY13" fmla="*/ 2761663 h 2761663"/>
                      <a:gd name="csX14" fmla="*/ 1270083 w 3699271"/>
                      <a:gd name="csY14" fmla="*/ 2761663 h 2761663"/>
                      <a:gd name="csX15" fmla="*/ 579552 w 3699271"/>
                      <a:gd name="csY15" fmla="*/ 2761663 h 2761663"/>
                      <a:gd name="csX16" fmla="*/ 0 w 3699271"/>
                      <a:gd name="csY16" fmla="*/ 2761663 h 2761663"/>
                      <a:gd name="csX17" fmla="*/ 0 w 3699271"/>
                      <a:gd name="csY17" fmla="*/ 2071247 h 2761663"/>
                      <a:gd name="csX18" fmla="*/ 0 w 3699271"/>
                      <a:gd name="csY18" fmla="*/ 1380832 h 2761663"/>
                      <a:gd name="csX19" fmla="*/ 0 w 3699271"/>
                      <a:gd name="csY19" fmla="*/ 745649 h 2761663"/>
                      <a:gd name="csX20" fmla="*/ 0 w 3699271"/>
                      <a:gd name="csY20" fmla="*/ 0 h 276166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</a:cxnLst>
                    <a:rect l="l" t="t" r="r" b="b"/>
                    <a:pathLst>
                      <a:path w="3699271" h="2761663" fill="none" extrusionOk="0">
                        <a:moveTo>
                          <a:pt x="0" y="0"/>
                        </a:moveTo>
                        <a:cubicBezTo>
                          <a:pt x="229393" y="-2810"/>
                          <a:pt x="389419" y="-18607"/>
                          <a:pt x="616545" y="0"/>
                        </a:cubicBezTo>
                        <a:cubicBezTo>
                          <a:pt x="843671" y="18607"/>
                          <a:pt x="1027935" y="18581"/>
                          <a:pt x="1270083" y="0"/>
                        </a:cubicBezTo>
                        <a:cubicBezTo>
                          <a:pt x="1512231" y="-18581"/>
                          <a:pt x="1619809" y="28355"/>
                          <a:pt x="1960614" y="0"/>
                        </a:cubicBezTo>
                        <a:cubicBezTo>
                          <a:pt x="2301419" y="-28355"/>
                          <a:pt x="2443674" y="-10980"/>
                          <a:pt x="2577159" y="0"/>
                        </a:cubicBezTo>
                        <a:cubicBezTo>
                          <a:pt x="2710644" y="10980"/>
                          <a:pt x="2869255" y="-10451"/>
                          <a:pt x="3156711" y="0"/>
                        </a:cubicBezTo>
                        <a:cubicBezTo>
                          <a:pt x="3444167" y="10451"/>
                          <a:pt x="3563025" y="1918"/>
                          <a:pt x="3699271" y="0"/>
                        </a:cubicBezTo>
                        <a:cubicBezTo>
                          <a:pt x="3687312" y="259930"/>
                          <a:pt x="3723602" y="569706"/>
                          <a:pt x="3699271" y="745649"/>
                        </a:cubicBezTo>
                        <a:cubicBezTo>
                          <a:pt x="3674940" y="921592"/>
                          <a:pt x="3684517" y="1157349"/>
                          <a:pt x="3699271" y="1353215"/>
                        </a:cubicBezTo>
                        <a:cubicBezTo>
                          <a:pt x="3714025" y="1549081"/>
                          <a:pt x="3709510" y="1731925"/>
                          <a:pt x="3699271" y="1960781"/>
                        </a:cubicBezTo>
                        <a:cubicBezTo>
                          <a:pt x="3689032" y="2189637"/>
                          <a:pt x="3702316" y="2430192"/>
                          <a:pt x="3699271" y="2761663"/>
                        </a:cubicBezTo>
                        <a:cubicBezTo>
                          <a:pt x="3435368" y="2745484"/>
                          <a:pt x="3203774" y="2736654"/>
                          <a:pt x="3045733" y="2761663"/>
                        </a:cubicBezTo>
                        <a:cubicBezTo>
                          <a:pt x="2887692" y="2786672"/>
                          <a:pt x="2790659" y="2742176"/>
                          <a:pt x="2540166" y="2761663"/>
                        </a:cubicBezTo>
                        <a:cubicBezTo>
                          <a:pt x="2289673" y="2781150"/>
                          <a:pt x="2053338" y="2763459"/>
                          <a:pt x="1923621" y="2761663"/>
                        </a:cubicBezTo>
                        <a:cubicBezTo>
                          <a:pt x="1793905" y="2759867"/>
                          <a:pt x="1466172" y="2748256"/>
                          <a:pt x="1270083" y="2761663"/>
                        </a:cubicBezTo>
                        <a:cubicBezTo>
                          <a:pt x="1073994" y="2775070"/>
                          <a:pt x="923828" y="2778714"/>
                          <a:pt x="579552" y="2761663"/>
                        </a:cubicBezTo>
                        <a:cubicBezTo>
                          <a:pt x="235276" y="2744612"/>
                          <a:pt x="143242" y="2738832"/>
                          <a:pt x="0" y="2761663"/>
                        </a:cubicBezTo>
                        <a:cubicBezTo>
                          <a:pt x="29569" y="2596925"/>
                          <a:pt x="13568" y="2228197"/>
                          <a:pt x="0" y="2071247"/>
                        </a:cubicBezTo>
                        <a:cubicBezTo>
                          <a:pt x="-13568" y="1914297"/>
                          <a:pt x="3550" y="1659763"/>
                          <a:pt x="0" y="1380832"/>
                        </a:cubicBezTo>
                        <a:cubicBezTo>
                          <a:pt x="-3550" y="1101901"/>
                          <a:pt x="-1557" y="1037534"/>
                          <a:pt x="0" y="745649"/>
                        </a:cubicBezTo>
                        <a:cubicBezTo>
                          <a:pt x="1557" y="453764"/>
                          <a:pt x="-8794" y="150461"/>
                          <a:pt x="0" y="0"/>
                        </a:cubicBezTo>
                        <a:close/>
                      </a:path>
                      <a:path w="3699271" h="2761663" stroke="0" extrusionOk="0">
                        <a:moveTo>
                          <a:pt x="0" y="0"/>
                        </a:moveTo>
                        <a:cubicBezTo>
                          <a:pt x="228858" y="-18384"/>
                          <a:pt x="373836" y="4800"/>
                          <a:pt x="653538" y="0"/>
                        </a:cubicBezTo>
                        <a:cubicBezTo>
                          <a:pt x="933240" y="-4800"/>
                          <a:pt x="942832" y="-300"/>
                          <a:pt x="1159105" y="0"/>
                        </a:cubicBezTo>
                        <a:cubicBezTo>
                          <a:pt x="1375378" y="300"/>
                          <a:pt x="1632401" y="-30111"/>
                          <a:pt x="1849636" y="0"/>
                        </a:cubicBezTo>
                        <a:cubicBezTo>
                          <a:pt x="2066871" y="30111"/>
                          <a:pt x="2252894" y="29165"/>
                          <a:pt x="2540166" y="0"/>
                        </a:cubicBezTo>
                        <a:cubicBezTo>
                          <a:pt x="2827438" y="-29165"/>
                          <a:pt x="2991787" y="-15853"/>
                          <a:pt x="3119719" y="0"/>
                        </a:cubicBezTo>
                        <a:cubicBezTo>
                          <a:pt x="3247651" y="15853"/>
                          <a:pt x="3441057" y="15742"/>
                          <a:pt x="3699271" y="0"/>
                        </a:cubicBezTo>
                        <a:cubicBezTo>
                          <a:pt x="3671876" y="175721"/>
                          <a:pt x="3693763" y="363304"/>
                          <a:pt x="3699271" y="690416"/>
                        </a:cubicBezTo>
                        <a:cubicBezTo>
                          <a:pt x="3704779" y="1017528"/>
                          <a:pt x="3669212" y="1059357"/>
                          <a:pt x="3699271" y="1353215"/>
                        </a:cubicBezTo>
                        <a:cubicBezTo>
                          <a:pt x="3729330" y="1647073"/>
                          <a:pt x="3683934" y="1786850"/>
                          <a:pt x="3699271" y="2098864"/>
                        </a:cubicBezTo>
                        <a:cubicBezTo>
                          <a:pt x="3714608" y="2410878"/>
                          <a:pt x="3727994" y="2573313"/>
                          <a:pt x="3699271" y="2761663"/>
                        </a:cubicBezTo>
                        <a:cubicBezTo>
                          <a:pt x="3484168" y="2760328"/>
                          <a:pt x="3217468" y="2777670"/>
                          <a:pt x="3082726" y="2761663"/>
                        </a:cubicBezTo>
                        <a:cubicBezTo>
                          <a:pt x="2947984" y="2745656"/>
                          <a:pt x="2771586" y="2778246"/>
                          <a:pt x="2466181" y="2761663"/>
                        </a:cubicBezTo>
                        <a:cubicBezTo>
                          <a:pt x="2160776" y="2745080"/>
                          <a:pt x="2041929" y="2781711"/>
                          <a:pt x="1923621" y="2761663"/>
                        </a:cubicBezTo>
                        <a:cubicBezTo>
                          <a:pt x="1805313" y="2741615"/>
                          <a:pt x="1623255" y="2765670"/>
                          <a:pt x="1381061" y="2761663"/>
                        </a:cubicBezTo>
                        <a:cubicBezTo>
                          <a:pt x="1138867" y="2757656"/>
                          <a:pt x="942945" y="2789500"/>
                          <a:pt x="690531" y="2761663"/>
                        </a:cubicBezTo>
                        <a:cubicBezTo>
                          <a:pt x="438117" y="2733827"/>
                          <a:pt x="251421" y="2773613"/>
                          <a:pt x="0" y="2761663"/>
                        </a:cubicBezTo>
                        <a:cubicBezTo>
                          <a:pt x="-32886" y="2488201"/>
                          <a:pt x="8506" y="2318875"/>
                          <a:pt x="0" y="2098864"/>
                        </a:cubicBezTo>
                        <a:cubicBezTo>
                          <a:pt x="-8506" y="1878853"/>
                          <a:pt x="13351" y="1693386"/>
                          <a:pt x="0" y="1491298"/>
                        </a:cubicBezTo>
                        <a:cubicBezTo>
                          <a:pt x="-13351" y="1289210"/>
                          <a:pt x="-22489" y="1073709"/>
                          <a:pt x="0" y="856116"/>
                        </a:cubicBezTo>
                        <a:cubicBezTo>
                          <a:pt x="22489" y="638523"/>
                          <a:pt x="35105" y="42433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169382509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5B987-A8D1-D9E2-DB65-32139F925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203CC03B-A5A6-2C76-5337-78FDD991994A}"/>
              </a:ext>
            </a:extLst>
          </p:cNvPr>
          <p:cNvSpPr txBox="1"/>
          <p:nvPr/>
        </p:nvSpPr>
        <p:spPr>
          <a:xfrm>
            <a:off x="793104" y="717904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FishEUTrust</a:t>
            </a:r>
            <a:r>
              <a:rPr lang="en-GB" dirty="0">
                <a:solidFill>
                  <a:schemeClr val="tx2"/>
                </a:solidFill>
              </a:rPr>
              <a:t> project also developed some </a:t>
            </a:r>
            <a:r>
              <a:rPr lang="en-GB" b="1" dirty="0">
                <a:solidFill>
                  <a:schemeClr val="tx2"/>
                </a:solidFill>
              </a:rPr>
              <a:t>novel sensors</a:t>
            </a:r>
            <a:r>
              <a:rPr lang="en-GB" dirty="0">
                <a:solidFill>
                  <a:schemeClr val="tx2"/>
                </a:solidFill>
              </a:rPr>
              <a:t>. Are they </a:t>
            </a:r>
            <a:r>
              <a:rPr lang="en-GB" b="1" dirty="0">
                <a:solidFill>
                  <a:schemeClr val="tx2"/>
                </a:solidFill>
              </a:rPr>
              <a:t>integrated</a:t>
            </a:r>
            <a:r>
              <a:rPr lang="en-GB" dirty="0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25FF62B-8E04-A3EB-C7CA-D1BF5296B239}"/>
              </a:ext>
            </a:extLst>
          </p:cNvPr>
          <p:cNvSpPr txBox="1"/>
          <p:nvPr/>
        </p:nvSpPr>
        <p:spPr>
          <a:xfrm>
            <a:off x="774441" y="1087236"/>
            <a:ext cx="10643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Unlike measurements, results form these sensors are not numerical values measured at a point in time but a </a:t>
            </a:r>
            <a:r>
              <a:rPr lang="en-GB" b="1" dirty="0">
                <a:solidFill>
                  <a:srgbClr val="C00000"/>
                </a:solidFill>
              </a:rPr>
              <a:t>series of two-dimensional points where X and Y axis can represent any measurement variable</a:t>
            </a:r>
            <a:r>
              <a:rPr lang="en-GB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E02E8A6-5788-6E5A-DD10-57B30671C874}"/>
              </a:ext>
            </a:extLst>
          </p:cNvPr>
          <p:cNvSpPr txBox="1"/>
          <p:nvPr/>
        </p:nvSpPr>
        <p:spPr>
          <a:xfrm>
            <a:off x="793105" y="1733567"/>
            <a:ext cx="10605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Sensors check whether the food is </a:t>
            </a:r>
            <a:r>
              <a:rPr lang="en-GB" b="1" dirty="0">
                <a:solidFill>
                  <a:srgbClr val="C00000"/>
                </a:solidFill>
              </a:rPr>
              <a:t>contaminated</a:t>
            </a:r>
            <a:r>
              <a:rPr lang="en-GB" dirty="0">
                <a:solidFill>
                  <a:srgbClr val="C00000"/>
                </a:solidFill>
              </a:rPr>
              <a:t> with </a:t>
            </a:r>
            <a:r>
              <a:rPr lang="en-GB" b="1" dirty="0">
                <a:solidFill>
                  <a:srgbClr val="C00000"/>
                </a:solidFill>
              </a:rPr>
              <a:t>antibiotics</a:t>
            </a:r>
            <a:r>
              <a:rPr lang="en-GB" dirty="0">
                <a:solidFill>
                  <a:srgbClr val="C00000"/>
                </a:solidFill>
              </a:rPr>
              <a:t>, </a:t>
            </a:r>
            <a:r>
              <a:rPr lang="en-GB" b="1" dirty="0">
                <a:solidFill>
                  <a:srgbClr val="C00000"/>
                </a:solidFill>
              </a:rPr>
              <a:t>bacteria</a:t>
            </a:r>
            <a:r>
              <a:rPr lang="en-GB" dirty="0">
                <a:solidFill>
                  <a:srgbClr val="C00000"/>
                </a:solidFill>
              </a:rPr>
              <a:t>, ...</a:t>
            </a:r>
          </a:p>
        </p:txBody>
      </p:sp>
      <p:pic>
        <p:nvPicPr>
          <p:cNvPr id="5" name="Picture 4" descr="analysis-15.png">
            <a:extLst>
              <a:ext uri="{FF2B5EF4-FFF2-40B4-BE49-F238E27FC236}">
                <a16:creationId xmlns:a16="http://schemas.microsoft.com/office/drawing/2014/main" id="{3E739C1F-BAD5-90BA-1BF7-19B4F006D8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810"/>
          <a:stretch>
            <a:fillRect/>
          </a:stretch>
        </p:blipFill>
        <p:spPr>
          <a:xfrm>
            <a:off x="2008547" y="2213986"/>
            <a:ext cx="3826782" cy="4389120"/>
          </a:xfrm>
          <a:prstGeom prst="rect">
            <a:avLst/>
          </a:prstGeom>
          <a:ln>
            <a:solidFill>
              <a:srgbClr val="C00000"/>
            </a:solidFill>
            <a:prstDash val="lgDash"/>
            <a:extLst>
              <a:ext uri="{C807C97D-BFC1-408E-A445-0C87EB9F89A2}">
                <ask:lineSketchStyleProps xmlns:ask="http://schemas.microsoft.com/office/drawing/2018/sketchyshapes" sd="3792282881">
                  <a:custGeom>
                    <a:avLst/>
                    <a:gdLst>
                      <a:gd name="csX0" fmla="*/ 0 w 3753865"/>
                      <a:gd name="csY0" fmla="*/ 0 h 4301233"/>
                      <a:gd name="csX1" fmla="*/ 588106 w 3753865"/>
                      <a:gd name="csY1" fmla="*/ 0 h 4301233"/>
                      <a:gd name="csX2" fmla="*/ 1138672 w 3753865"/>
                      <a:gd name="csY2" fmla="*/ 0 h 4301233"/>
                      <a:gd name="csX3" fmla="*/ 1839394 w 3753865"/>
                      <a:gd name="csY3" fmla="*/ 0 h 4301233"/>
                      <a:gd name="csX4" fmla="*/ 2465038 w 3753865"/>
                      <a:gd name="csY4" fmla="*/ 0 h 4301233"/>
                      <a:gd name="csX5" fmla="*/ 3165759 w 3753865"/>
                      <a:gd name="csY5" fmla="*/ 0 h 4301233"/>
                      <a:gd name="csX6" fmla="*/ 3753865 w 3753865"/>
                      <a:gd name="csY6" fmla="*/ 0 h 4301233"/>
                      <a:gd name="csX7" fmla="*/ 3753865 w 3753865"/>
                      <a:gd name="csY7" fmla="*/ 614462 h 4301233"/>
                      <a:gd name="csX8" fmla="*/ 3753865 w 3753865"/>
                      <a:gd name="csY8" fmla="*/ 1314948 h 4301233"/>
                      <a:gd name="csX9" fmla="*/ 3753865 w 3753865"/>
                      <a:gd name="csY9" fmla="*/ 1972423 h 4301233"/>
                      <a:gd name="csX10" fmla="*/ 3753865 w 3753865"/>
                      <a:gd name="csY10" fmla="*/ 2629897 h 4301233"/>
                      <a:gd name="csX11" fmla="*/ 3753865 w 3753865"/>
                      <a:gd name="csY11" fmla="*/ 3201346 h 4301233"/>
                      <a:gd name="csX12" fmla="*/ 3753865 w 3753865"/>
                      <a:gd name="csY12" fmla="*/ 3772796 h 4301233"/>
                      <a:gd name="csX13" fmla="*/ 3753865 w 3753865"/>
                      <a:gd name="csY13" fmla="*/ 4301233 h 4301233"/>
                      <a:gd name="csX14" fmla="*/ 3053144 w 3753865"/>
                      <a:gd name="csY14" fmla="*/ 4301233 h 4301233"/>
                      <a:gd name="csX15" fmla="*/ 2502577 w 3753865"/>
                      <a:gd name="csY15" fmla="*/ 4301233 h 4301233"/>
                      <a:gd name="csX16" fmla="*/ 1876933 w 3753865"/>
                      <a:gd name="csY16" fmla="*/ 4301233 h 4301233"/>
                      <a:gd name="csX17" fmla="*/ 1363904 w 3753865"/>
                      <a:gd name="csY17" fmla="*/ 4301233 h 4301233"/>
                      <a:gd name="csX18" fmla="*/ 775799 w 3753865"/>
                      <a:gd name="csY18" fmla="*/ 4301233 h 4301233"/>
                      <a:gd name="csX19" fmla="*/ 0 w 3753865"/>
                      <a:gd name="csY19" fmla="*/ 4301233 h 4301233"/>
                      <a:gd name="csX20" fmla="*/ 0 w 3753865"/>
                      <a:gd name="csY20" fmla="*/ 3600746 h 4301233"/>
                      <a:gd name="csX21" fmla="*/ 0 w 3753865"/>
                      <a:gd name="csY21" fmla="*/ 3029297 h 4301233"/>
                      <a:gd name="csX22" fmla="*/ 0 w 3753865"/>
                      <a:gd name="csY22" fmla="*/ 2500860 h 4301233"/>
                      <a:gd name="csX23" fmla="*/ 0 w 3753865"/>
                      <a:gd name="csY23" fmla="*/ 2015435 h 4301233"/>
                      <a:gd name="csX24" fmla="*/ 0 w 3753865"/>
                      <a:gd name="csY24" fmla="*/ 1443985 h 4301233"/>
                      <a:gd name="csX25" fmla="*/ 0 w 3753865"/>
                      <a:gd name="csY25" fmla="*/ 743499 h 4301233"/>
                      <a:gd name="csX26" fmla="*/ 0 w 3753865"/>
                      <a:gd name="csY26" fmla="*/ 0 h 430123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</a:cxnLst>
                    <a:rect l="l" t="t" r="r" b="b"/>
                    <a:pathLst>
                      <a:path w="3753865" h="4301233" fill="none" extrusionOk="0">
                        <a:moveTo>
                          <a:pt x="0" y="0"/>
                        </a:moveTo>
                        <a:cubicBezTo>
                          <a:pt x="258497" y="15115"/>
                          <a:pt x="462579" y="7662"/>
                          <a:pt x="588106" y="0"/>
                        </a:cubicBezTo>
                        <a:cubicBezTo>
                          <a:pt x="713633" y="-7662"/>
                          <a:pt x="986467" y="-17546"/>
                          <a:pt x="1138672" y="0"/>
                        </a:cubicBezTo>
                        <a:cubicBezTo>
                          <a:pt x="1290877" y="17546"/>
                          <a:pt x="1595250" y="-4975"/>
                          <a:pt x="1839394" y="0"/>
                        </a:cubicBezTo>
                        <a:cubicBezTo>
                          <a:pt x="2083538" y="4975"/>
                          <a:pt x="2296625" y="-28447"/>
                          <a:pt x="2465038" y="0"/>
                        </a:cubicBezTo>
                        <a:cubicBezTo>
                          <a:pt x="2633451" y="28447"/>
                          <a:pt x="2857752" y="-22836"/>
                          <a:pt x="3165759" y="0"/>
                        </a:cubicBezTo>
                        <a:cubicBezTo>
                          <a:pt x="3473766" y="22836"/>
                          <a:pt x="3625418" y="11027"/>
                          <a:pt x="3753865" y="0"/>
                        </a:cubicBezTo>
                        <a:cubicBezTo>
                          <a:pt x="3732979" y="149186"/>
                          <a:pt x="3741898" y="470477"/>
                          <a:pt x="3753865" y="614462"/>
                        </a:cubicBezTo>
                        <a:cubicBezTo>
                          <a:pt x="3765832" y="758447"/>
                          <a:pt x="3769068" y="997106"/>
                          <a:pt x="3753865" y="1314948"/>
                        </a:cubicBezTo>
                        <a:cubicBezTo>
                          <a:pt x="3738662" y="1632790"/>
                          <a:pt x="3750071" y="1666519"/>
                          <a:pt x="3753865" y="1972423"/>
                        </a:cubicBezTo>
                        <a:cubicBezTo>
                          <a:pt x="3757659" y="2278328"/>
                          <a:pt x="3728509" y="2405540"/>
                          <a:pt x="3753865" y="2629897"/>
                        </a:cubicBezTo>
                        <a:cubicBezTo>
                          <a:pt x="3779221" y="2854254"/>
                          <a:pt x="3778381" y="3042206"/>
                          <a:pt x="3753865" y="3201346"/>
                        </a:cubicBezTo>
                        <a:cubicBezTo>
                          <a:pt x="3729349" y="3360486"/>
                          <a:pt x="3773499" y="3572244"/>
                          <a:pt x="3753865" y="3772796"/>
                        </a:cubicBezTo>
                        <a:cubicBezTo>
                          <a:pt x="3734232" y="3973348"/>
                          <a:pt x="3744761" y="4148783"/>
                          <a:pt x="3753865" y="4301233"/>
                        </a:cubicBezTo>
                        <a:cubicBezTo>
                          <a:pt x="3490401" y="4315215"/>
                          <a:pt x="3236413" y="4326937"/>
                          <a:pt x="3053144" y="4301233"/>
                        </a:cubicBezTo>
                        <a:cubicBezTo>
                          <a:pt x="2869875" y="4275529"/>
                          <a:pt x="2726230" y="4318656"/>
                          <a:pt x="2502577" y="4301233"/>
                        </a:cubicBezTo>
                        <a:cubicBezTo>
                          <a:pt x="2278924" y="4283810"/>
                          <a:pt x="2060365" y="4318919"/>
                          <a:pt x="1876933" y="4301233"/>
                        </a:cubicBezTo>
                        <a:cubicBezTo>
                          <a:pt x="1693501" y="4283547"/>
                          <a:pt x="1501811" y="4300125"/>
                          <a:pt x="1363904" y="4301233"/>
                        </a:cubicBezTo>
                        <a:cubicBezTo>
                          <a:pt x="1225997" y="4302341"/>
                          <a:pt x="932983" y="4324640"/>
                          <a:pt x="775799" y="4301233"/>
                        </a:cubicBezTo>
                        <a:cubicBezTo>
                          <a:pt x="618616" y="4277826"/>
                          <a:pt x="359648" y="4328743"/>
                          <a:pt x="0" y="4301233"/>
                        </a:cubicBezTo>
                        <a:cubicBezTo>
                          <a:pt x="9402" y="4121656"/>
                          <a:pt x="-7936" y="3916493"/>
                          <a:pt x="0" y="3600746"/>
                        </a:cubicBezTo>
                        <a:cubicBezTo>
                          <a:pt x="7936" y="3284999"/>
                          <a:pt x="14304" y="3289661"/>
                          <a:pt x="0" y="3029297"/>
                        </a:cubicBezTo>
                        <a:cubicBezTo>
                          <a:pt x="-14304" y="2768933"/>
                          <a:pt x="-26034" y="2641713"/>
                          <a:pt x="0" y="2500860"/>
                        </a:cubicBezTo>
                        <a:cubicBezTo>
                          <a:pt x="26034" y="2360007"/>
                          <a:pt x="-18874" y="2248760"/>
                          <a:pt x="0" y="2015435"/>
                        </a:cubicBezTo>
                        <a:cubicBezTo>
                          <a:pt x="18874" y="1782111"/>
                          <a:pt x="-12498" y="1668208"/>
                          <a:pt x="0" y="1443985"/>
                        </a:cubicBezTo>
                        <a:cubicBezTo>
                          <a:pt x="12498" y="1219762"/>
                          <a:pt x="20487" y="1019015"/>
                          <a:pt x="0" y="743499"/>
                        </a:cubicBezTo>
                        <a:cubicBezTo>
                          <a:pt x="-20487" y="467983"/>
                          <a:pt x="22283" y="321898"/>
                          <a:pt x="0" y="0"/>
                        </a:cubicBezTo>
                        <a:close/>
                      </a:path>
                      <a:path w="3753865" h="4301233" stroke="0" extrusionOk="0">
                        <a:moveTo>
                          <a:pt x="0" y="0"/>
                        </a:moveTo>
                        <a:cubicBezTo>
                          <a:pt x="151506" y="-13729"/>
                          <a:pt x="324629" y="-5800"/>
                          <a:pt x="513028" y="0"/>
                        </a:cubicBezTo>
                        <a:cubicBezTo>
                          <a:pt x="701427" y="5800"/>
                          <a:pt x="960780" y="-31170"/>
                          <a:pt x="1213750" y="0"/>
                        </a:cubicBezTo>
                        <a:cubicBezTo>
                          <a:pt x="1466720" y="31170"/>
                          <a:pt x="1619425" y="19783"/>
                          <a:pt x="1801855" y="0"/>
                        </a:cubicBezTo>
                        <a:cubicBezTo>
                          <a:pt x="1984286" y="-19783"/>
                          <a:pt x="2174381" y="-17958"/>
                          <a:pt x="2352422" y="0"/>
                        </a:cubicBezTo>
                        <a:cubicBezTo>
                          <a:pt x="2530463" y="17958"/>
                          <a:pt x="2798559" y="-11098"/>
                          <a:pt x="3015605" y="0"/>
                        </a:cubicBezTo>
                        <a:cubicBezTo>
                          <a:pt x="3232651" y="11098"/>
                          <a:pt x="3573423" y="-9042"/>
                          <a:pt x="3753865" y="0"/>
                        </a:cubicBezTo>
                        <a:cubicBezTo>
                          <a:pt x="3753941" y="149622"/>
                          <a:pt x="3765882" y="381448"/>
                          <a:pt x="3753865" y="657474"/>
                        </a:cubicBezTo>
                        <a:cubicBezTo>
                          <a:pt x="3741848" y="933500"/>
                          <a:pt x="3734584" y="1037382"/>
                          <a:pt x="3753865" y="1314948"/>
                        </a:cubicBezTo>
                        <a:cubicBezTo>
                          <a:pt x="3773146" y="1592514"/>
                          <a:pt x="3758955" y="1648853"/>
                          <a:pt x="3753865" y="1800373"/>
                        </a:cubicBezTo>
                        <a:cubicBezTo>
                          <a:pt x="3748775" y="1951893"/>
                          <a:pt x="3743873" y="2085624"/>
                          <a:pt x="3753865" y="2285798"/>
                        </a:cubicBezTo>
                        <a:cubicBezTo>
                          <a:pt x="3763857" y="2485972"/>
                          <a:pt x="3783433" y="2736323"/>
                          <a:pt x="3753865" y="2900260"/>
                        </a:cubicBezTo>
                        <a:cubicBezTo>
                          <a:pt x="3724297" y="3064197"/>
                          <a:pt x="3720757" y="3363866"/>
                          <a:pt x="3753865" y="3600746"/>
                        </a:cubicBezTo>
                        <a:cubicBezTo>
                          <a:pt x="3786973" y="3837626"/>
                          <a:pt x="3776532" y="4070943"/>
                          <a:pt x="3753865" y="4301233"/>
                        </a:cubicBezTo>
                        <a:cubicBezTo>
                          <a:pt x="3588500" y="4313446"/>
                          <a:pt x="3424368" y="4306525"/>
                          <a:pt x="3240837" y="4301233"/>
                        </a:cubicBezTo>
                        <a:cubicBezTo>
                          <a:pt x="3057306" y="4295941"/>
                          <a:pt x="2840290" y="4281962"/>
                          <a:pt x="2540115" y="4301233"/>
                        </a:cubicBezTo>
                        <a:cubicBezTo>
                          <a:pt x="2239940" y="4320504"/>
                          <a:pt x="2012019" y="4319167"/>
                          <a:pt x="1839394" y="4301233"/>
                        </a:cubicBezTo>
                        <a:cubicBezTo>
                          <a:pt x="1666769" y="4283299"/>
                          <a:pt x="1411823" y="4312261"/>
                          <a:pt x="1288827" y="4301233"/>
                        </a:cubicBezTo>
                        <a:cubicBezTo>
                          <a:pt x="1165831" y="4290205"/>
                          <a:pt x="882107" y="4282985"/>
                          <a:pt x="775799" y="4301233"/>
                        </a:cubicBezTo>
                        <a:cubicBezTo>
                          <a:pt x="669491" y="4319481"/>
                          <a:pt x="271059" y="4288385"/>
                          <a:pt x="0" y="4301233"/>
                        </a:cubicBezTo>
                        <a:cubicBezTo>
                          <a:pt x="-27680" y="4011042"/>
                          <a:pt x="-6266" y="3880979"/>
                          <a:pt x="0" y="3600746"/>
                        </a:cubicBezTo>
                        <a:cubicBezTo>
                          <a:pt x="6266" y="3320513"/>
                          <a:pt x="22306" y="3264487"/>
                          <a:pt x="0" y="3115322"/>
                        </a:cubicBezTo>
                        <a:cubicBezTo>
                          <a:pt x="-22306" y="2966157"/>
                          <a:pt x="-11570" y="2676366"/>
                          <a:pt x="0" y="2500860"/>
                        </a:cubicBezTo>
                        <a:cubicBezTo>
                          <a:pt x="11570" y="2325354"/>
                          <a:pt x="-3501" y="2248545"/>
                          <a:pt x="0" y="2015435"/>
                        </a:cubicBezTo>
                        <a:cubicBezTo>
                          <a:pt x="3501" y="1782325"/>
                          <a:pt x="956" y="1642175"/>
                          <a:pt x="0" y="1443985"/>
                        </a:cubicBezTo>
                        <a:cubicBezTo>
                          <a:pt x="-956" y="1245795"/>
                          <a:pt x="-26936" y="973844"/>
                          <a:pt x="0" y="786511"/>
                        </a:cubicBezTo>
                        <a:cubicBezTo>
                          <a:pt x="26936" y="599178"/>
                          <a:pt x="-30197" y="20656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  <p:pic>
        <p:nvPicPr>
          <p:cNvPr id="7" name="Picture 6" descr="analysis-16.png">
            <a:extLst>
              <a:ext uri="{FF2B5EF4-FFF2-40B4-BE49-F238E27FC236}">
                <a16:creationId xmlns:a16="http://schemas.microsoft.com/office/drawing/2014/main" id="{F5418895-8049-C499-DADD-F7B683F948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b="7521"/>
          <a:stretch>
            <a:fillRect/>
          </a:stretch>
        </p:blipFill>
        <p:spPr>
          <a:xfrm>
            <a:off x="6377427" y="2225941"/>
            <a:ext cx="3837188" cy="4389120"/>
          </a:xfrm>
          <a:prstGeom prst="rect">
            <a:avLst/>
          </a:prstGeom>
          <a:ln>
            <a:solidFill>
              <a:srgbClr val="C00000"/>
            </a:solidFill>
            <a:prstDash val="lgDash"/>
            <a:extLst>
              <a:ext uri="{C807C97D-BFC1-408E-A445-0C87EB9F89A2}">
                <ask:lineSketchStyleProps xmlns:ask="http://schemas.microsoft.com/office/drawing/2018/sketchyshapes" sd="2358759045">
                  <a:custGeom>
                    <a:avLst/>
                    <a:gdLst>
                      <a:gd name="csX0" fmla="*/ 0 w 3764074"/>
                      <a:gd name="csY0" fmla="*/ 0 h 2761663"/>
                      <a:gd name="csX1" fmla="*/ 589705 w 3764074"/>
                      <a:gd name="csY1" fmla="*/ 0 h 2761663"/>
                      <a:gd name="csX2" fmla="*/ 1292332 w 3764074"/>
                      <a:gd name="csY2" fmla="*/ 0 h 2761663"/>
                      <a:gd name="csX3" fmla="*/ 1844396 w 3764074"/>
                      <a:gd name="csY3" fmla="*/ 0 h 2761663"/>
                      <a:gd name="csX4" fmla="*/ 2434101 w 3764074"/>
                      <a:gd name="csY4" fmla="*/ 0 h 2761663"/>
                      <a:gd name="csX5" fmla="*/ 3136728 w 3764074"/>
                      <a:gd name="csY5" fmla="*/ 0 h 2761663"/>
                      <a:gd name="csX6" fmla="*/ 3764074 w 3764074"/>
                      <a:gd name="csY6" fmla="*/ 0 h 2761663"/>
                      <a:gd name="csX7" fmla="*/ 3764074 w 3764074"/>
                      <a:gd name="csY7" fmla="*/ 718032 h 2761663"/>
                      <a:gd name="csX8" fmla="*/ 3764074 w 3764074"/>
                      <a:gd name="csY8" fmla="*/ 1436065 h 2761663"/>
                      <a:gd name="csX9" fmla="*/ 3764074 w 3764074"/>
                      <a:gd name="csY9" fmla="*/ 2071247 h 2761663"/>
                      <a:gd name="csX10" fmla="*/ 3764074 w 3764074"/>
                      <a:gd name="csY10" fmla="*/ 2761663 h 2761663"/>
                      <a:gd name="csX11" fmla="*/ 3174369 w 3764074"/>
                      <a:gd name="csY11" fmla="*/ 2761663 h 2761663"/>
                      <a:gd name="csX12" fmla="*/ 2659946 w 3764074"/>
                      <a:gd name="csY12" fmla="*/ 2761663 h 2761663"/>
                      <a:gd name="csX13" fmla="*/ 1994959 w 3764074"/>
                      <a:gd name="csY13" fmla="*/ 2761663 h 2761663"/>
                      <a:gd name="csX14" fmla="*/ 1292332 w 3764074"/>
                      <a:gd name="csY14" fmla="*/ 2761663 h 2761663"/>
                      <a:gd name="csX15" fmla="*/ 589705 w 3764074"/>
                      <a:gd name="csY15" fmla="*/ 2761663 h 2761663"/>
                      <a:gd name="csX16" fmla="*/ 0 w 3764074"/>
                      <a:gd name="csY16" fmla="*/ 2761663 h 2761663"/>
                      <a:gd name="csX17" fmla="*/ 0 w 3764074"/>
                      <a:gd name="csY17" fmla="*/ 2043631 h 2761663"/>
                      <a:gd name="csX18" fmla="*/ 0 w 3764074"/>
                      <a:gd name="csY18" fmla="*/ 1408448 h 2761663"/>
                      <a:gd name="csX19" fmla="*/ 0 w 3764074"/>
                      <a:gd name="csY19" fmla="*/ 800882 h 2761663"/>
                      <a:gd name="csX20" fmla="*/ 0 w 3764074"/>
                      <a:gd name="csY20" fmla="*/ 0 h 276166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</a:cxnLst>
                    <a:rect l="l" t="t" r="r" b="b"/>
                    <a:pathLst>
                      <a:path w="3764074" h="2761663" fill="none" extrusionOk="0">
                        <a:moveTo>
                          <a:pt x="0" y="0"/>
                        </a:moveTo>
                        <a:cubicBezTo>
                          <a:pt x="242865" y="-4660"/>
                          <a:pt x="446114" y="-21259"/>
                          <a:pt x="589705" y="0"/>
                        </a:cubicBezTo>
                        <a:cubicBezTo>
                          <a:pt x="733296" y="21259"/>
                          <a:pt x="1003171" y="26931"/>
                          <a:pt x="1292332" y="0"/>
                        </a:cubicBezTo>
                        <a:cubicBezTo>
                          <a:pt x="1581493" y="-26931"/>
                          <a:pt x="1700242" y="10327"/>
                          <a:pt x="1844396" y="0"/>
                        </a:cubicBezTo>
                        <a:cubicBezTo>
                          <a:pt x="1988550" y="-10327"/>
                          <a:pt x="2242477" y="16301"/>
                          <a:pt x="2434101" y="0"/>
                        </a:cubicBezTo>
                        <a:cubicBezTo>
                          <a:pt x="2625726" y="-16301"/>
                          <a:pt x="2851923" y="-11489"/>
                          <a:pt x="3136728" y="0"/>
                        </a:cubicBezTo>
                        <a:cubicBezTo>
                          <a:pt x="3421533" y="11489"/>
                          <a:pt x="3519886" y="-9335"/>
                          <a:pt x="3764074" y="0"/>
                        </a:cubicBezTo>
                        <a:cubicBezTo>
                          <a:pt x="3762708" y="262570"/>
                          <a:pt x="3787310" y="464248"/>
                          <a:pt x="3764074" y="718032"/>
                        </a:cubicBezTo>
                        <a:cubicBezTo>
                          <a:pt x="3740838" y="971816"/>
                          <a:pt x="3789852" y="1241106"/>
                          <a:pt x="3764074" y="1436065"/>
                        </a:cubicBezTo>
                        <a:cubicBezTo>
                          <a:pt x="3738296" y="1631024"/>
                          <a:pt x="3757747" y="1941247"/>
                          <a:pt x="3764074" y="2071247"/>
                        </a:cubicBezTo>
                        <a:cubicBezTo>
                          <a:pt x="3770401" y="2201247"/>
                          <a:pt x="3746546" y="2541025"/>
                          <a:pt x="3764074" y="2761663"/>
                        </a:cubicBezTo>
                        <a:cubicBezTo>
                          <a:pt x="3593514" y="2777622"/>
                          <a:pt x="3326834" y="2782918"/>
                          <a:pt x="3174369" y="2761663"/>
                        </a:cubicBezTo>
                        <a:cubicBezTo>
                          <a:pt x="3021904" y="2740408"/>
                          <a:pt x="2853375" y="2770698"/>
                          <a:pt x="2659946" y="2761663"/>
                        </a:cubicBezTo>
                        <a:cubicBezTo>
                          <a:pt x="2466517" y="2752628"/>
                          <a:pt x="2317332" y="2775209"/>
                          <a:pt x="1994959" y="2761663"/>
                        </a:cubicBezTo>
                        <a:cubicBezTo>
                          <a:pt x="1672586" y="2748117"/>
                          <a:pt x="1532433" y="2774277"/>
                          <a:pt x="1292332" y="2761663"/>
                        </a:cubicBezTo>
                        <a:cubicBezTo>
                          <a:pt x="1052231" y="2749049"/>
                          <a:pt x="937643" y="2764840"/>
                          <a:pt x="589705" y="2761663"/>
                        </a:cubicBezTo>
                        <a:cubicBezTo>
                          <a:pt x="241767" y="2758486"/>
                          <a:pt x="289533" y="2756855"/>
                          <a:pt x="0" y="2761663"/>
                        </a:cubicBezTo>
                        <a:cubicBezTo>
                          <a:pt x="12853" y="2494488"/>
                          <a:pt x="-17723" y="2223922"/>
                          <a:pt x="0" y="2043631"/>
                        </a:cubicBezTo>
                        <a:cubicBezTo>
                          <a:pt x="17723" y="1863340"/>
                          <a:pt x="-27257" y="1616886"/>
                          <a:pt x="0" y="1408448"/>
                        </a:cubicBezTo>
                        <a:cubicBezTo>
                          <a:pt x="27257" y="1200010"/>
                          <a:pt x="-24977" y="1045119"/>
                          <a:pt x="0" y="800882"/>
                        </a:cubicBezTo>
                        <a:cubicBezTo>
                          <a:pt x="24977" y="556645"/>
                          <a:pt x="36107" y="304855"/>
                          <a:pt x="0" y="0"/>
                        </a:cubicBezTo>
                        <a:close/>
                      </a:path>
                      <a:path w="3764074" h="2761663" stroke="0" extrusionOk="0">
                        <a:moveTo>
                          <a:pt x="0" y="0"/>
                        </a:moveTo>
                        <a:cubicBezTo>
                          <a:pt x="244497" y="-6639"/>
                          <a:pt x="394617" y="3456"/>
                          <a:pt x="552064" y="0"/>
                        </a:cubicBezTo>
                        <a:cubicBezTo>
                          <a:pt x="709511" y="-3456"/>
                          <a:pt x="1082833" y="-31446"/>
                          <a:pt x="1217051" y="0"/>
                        </a:cubicBezTo>
                        <a:cubicBezTo>
                          <a:pt x="1351269" y="31446"/>
                          <a:pt x="1560551" y="2776"/>
                          <a:pt x="1844396" y="0"/>
                        </a:cubicBezTo>
                        <a:cubicBezTo>
                          <a:pt x="2128242" y="-2776"/>
                          <a:pt x="2215869" y="-568"/>
                          <a:pt x="2509383" y="0"/>
                        </a:cubicBezTo>
                        <a:cubicBezTo>
                          <a:pt x="2802897" y="568"/>
                          <a:pt x="3032622" y="-20388"/>
                          <a:pt x="3174369" y="0"/>
                        </a:cubicBezTo>
                        <a:cubicBezTo>
                          <a:pt x="3316116" y="20388"/>
                          <a:pt x="3480687" y="20254"/>
                          <a:pt x="3764074" y="0"/>
                        </a:cubicBezTo>
                        <a:cubicBezTo>
                          <a:pt x="3792112" y="311431"/>
                          <a:pt x="3784853" y="434705"/>
                          <a:pt x="3764074" y="662799"/>
                        </a:cubicBezTo>
                        <a:cubicBezTo>
                          <a:pt x="3743295" y="890893"/>
                          <a:pt x="3786507" y="1058658"/>
                          <a:pt x="3764074" y="1353215"/>
                        </a:cubicBezTo>
                        <a:cubicBezTo>
                          <a:pt x="3741641" y="1647772"/>
                          <a:pt x="3747717" y="1856771"/>
                          <a:pt x="3764074" y="2098864"/>
                        </a:cubicBezTo>
                        <a:cubicBezTo>
                          <a:pt x="3780431" y="2340957"/>
                          <a:pt x="3783597" y="2627739"/>
                          <a:pt x="3764074" y="2761663"/>
                        </a:cubicBezTo>
                        <a:cubicBezTo>
                          <a:pt x="3615244" y="2750106"/>
                          <a:pt x="3361664" y="2759618"/>
                          <a:pt x="3136728" y="2761663"/>
                        </a:cubicBezTo>
                        <a:cubicBezTo>
                          <a:pt x="2911792" y="2763708"/>
                          <a:pt x="2834589" y="2769250"/>
                          <a:pt x="2547023" y="2761663"/>
                        </a:cubicBezTo>
                        <a:cubicBezTo>
                          <a:pt x="2259457" y="2754076"/>
                          <a:pt x="2059277" y="2773455"/>
                          <a:pt x="1919678" y="2761663"/>
                        </a:cubicBezTo>
                        <a:cubicBezTo>
                          <a:pt x="1780080" y="2749871"/>
                          <a:pt x="1498375" y="2736091"/>
                          <a:pt x="1217051" y="2761663"/>
                        </a:cubicBezTo>
                        <a:cubicBezTo>
                          <a:pt x="935727" y="2787235"/>
                          <a:pt x="869274" y="2761333"/>
                          <a:pt x="589705" y="2761663"/>
                        </a:cubicBezTo>
                        <a:cubicBezTo>
                          <a:pt x="310136" y="2761993"/>
                          <a:pt x="203474" y="2767798"/>
                          <a:pt x="0" y="2761663"/>
                        </a:cubicBezTo>
                        <a:cubicBezTo>
                          <a:pt x="28104" y="2429269"/>
                          <a:pt x="-3140" y="2267449"/>
                          <a:pt x="0" y="2071247"/>
                        </a:cubicBezTo>
                        <a:cubicBezTo>
                          <a:pt x="3140" y="1875045"/>
                          <a:pt x="-31115" y="1706151"/>
                          <a:pt x="0" y="1380832"/>
                        </a:cubicBezTo>
                        <a:cubicBezTo>
                          <a:pt x="31115" y="1055514"/>
                          <a:pt x="-8596" y="944123"/>
                          <a:pt x="0" y="773266"/>
                        </a:cubicBezTo>
                        <a:cubicBezTo>
                          <a:pt x="8596" y="602409"/>
                          <a:pt x="24626" y="232046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11234579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67F95-39C5-0AF2-E185-4480B546E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4FAE56D7-F2AD-64E4-AD15-003949D14E91}"/>
              </a:ext>
            </a:extLst>
          </p:cNvPr>
          <p:cNvSpPr txBox="1"/>
          <p:nvPr/>
        </p:nvSpPr>
        <p:spPr>
          <a:xfrm>
            <a:off x="793104" y="717904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FishEUTrust</a:t>
            </a:r>
            <a:r>
              <a:rPr lang="en-GB" dirty="0">
                <a:solidFill>
                  <a:schemeClr val="tx2"/>
                </a:solidFill>
              </a:rPr>
              <a:t> project also developed some </a:t>
            </a:r>
            <a:r>
              <a:rPr lang="en-GB" b="1" dirty="0">
                <a:solidFill>
                  <a:schemeClr val="tx2"/>
                </a:solidFill>
              </a:rPr>
              <a:t>novel sensors</a:t>
            </a:r>
            <a:r>
              <a:rPr lang="en-GB" dirty="0">
                <a:solidFill>
                  <a:schemeClr val="tx2"/>
                </a:solidFill>
              </a:rPr>
              <a:t>. Are they </a:t>
            </a:r>
            <a:r>
              <a:rPr lang="en-GB" b="1" dirty="0">
                <a:solidFill>
                  <a:schemeClr val="tx2"/>
                </a:solidFill>
              </a:rPr>
              <a:t>integrated</a:t>
            </a:r>
            <a:r>
              <a:rPr lang="en-GB" dirty="0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560EEB-C7DC-42C7-60B8-0B6726500413}"/>
              </a:ext>
            </a:extLst>
          </p:cNvPr>
          <p:cNvSpPr txBox="1"/>
          <p:nvPr/>
        </p:nvSpPr>
        <p:spPr>
          <a:xfrm>
            <a:off x="774441" y="1087236"/>
            <a:ext cx="10643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Unlike measurements, results form these sensors are not numerical values measured at a point in time but a </a:t>
            </a:r>
            <a:r>
              <a:rPr lang="en-GB" b="1" dirty="0">
                <a:solidFill>
                  <a:srgbClr val="C00000"/>
                </a:solidFill>
              </a:rPr>
              <a:t>series of two-dimensional points where X and Y axis can represent any measurement variable</a:t>
            </a:r>
            <a:r>
              <a:rPr lang="en-GB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1049D7B-83FB-31F9-7A17-05BE7CF66534}"/>
              </a:ext>
            </a:extLst>
          </p:cNvPr>
          <p:cNvSpPr txBox="1"/>
          <p:nvPr/>
        </p:nvSpPr>
        <p:spPr>
          <a:xfrm>
            <a:off x="793105" y="1733567"/>
            <a:ext cx="10605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Sensors check whether the food is </a:t>
            </a:r>
            <a:r>
              <a:rPr lang="en-GB" b="1" dirty="0">
                <a:solidFill>
                  <a:srgbClr val="C00000"/>
                </a:solidFill>
              </a:rPr>
              <a:t>contaminated</a:t>
            </a:r>
            <a:r>
              <a:rPr lang="en-GB" dirty="0">
                <a:solidFill>
                  <a:srgbClr val="C00000"/>
                </a:solidFill>
              </a:rPr>
              <a:t> with </a:t>
            </a:r>
            <a:r>
              <a:rPr lang="en-GB" b="1" dirty="0">
                <a:solidFill>
                  <a:srgbClr val="C00000"/>
                </a:solidFill>
              </a:rPr>
              <a:t>antibiotics</a:t>
            </a:r>
            <a:r>
              <a:rPr lang="en-GB" dirty="0">
                <a:solidFill>
                  <a:srgbClr val="C00000"/>
                </a:solidFill>
              </a:rPr>
              <a:t>, </a:t>
            </a:r>
            <a:r>
              <a:rPr lang="en-GB" b="1" dirty="0">
                <a:solidFill>
                  <a:srgbClr val="C00000"/>
                </a:solidFill>
              </a:rPr>
              <a:t>bacteria</a:t>
            </a:r>
            <a:r>
              <a:rPr lang="en-GB" dirty="0">
                <a:solidFill>
                  <a:srgbClr val="C00000"/>
                </a:solidFill>
              </a:rPr>
              <a:t>, </a:t>
            </a:r>
            <a:r>
              <a:rPr lang="en-GB" b="1" dirty="0">
                <a:solidFill>
                  <a:srgbClr val="C00000"/>
                </a:solidFill>
              </a:rPr>
              <a:t>toxins</a:t>
            </a:r>
            <a:r>
              <a:rPr lang="en-GB" dirty="0">
                <a:solidFill>
                  <a:srgbClr val="C00000"/>
                </a:solidFill>
              </a:rPr>
              <a:t>, ...</a:t>
            </a:r>
          </a:p>
        </p:txBody>
      </p:sp>
      <p:pic>
        <p:nvPicPr>
          <p:cNvPr id="3" name="Picture 2" descr="analysis-11.png">
            <a:extLst>
              <a:ext uri="{FF2B5EF4-FFF2-40B4-BE49-F238E27FC236}">
                <a16:creationId xmlns:a16="http://schemas.microsoft.com/office/drawing/2014/main" id="{4EF3E393-8950-91D8-5009-55D0425B1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31" y="2226523"/>
            <a:ext cx="4998913" cy="4343400"/>
          </a:xfrm>
          <a:prstGeom prst="rect">
            <a:avLst/>
          </a:prstGeom>
          <a:ln>
            <a:solidFill>
              <a:srgbClr val="C00000"/>
            </a:solidFill>
            <a:prstDash val="lgDash"/>
            <a:extLst>
              <a:ext uri="{C807C97D-BFC1-408E-A445-0C87EB9F89A2}">
                <ask:lineSketchStyleProps xmlns:ask="http://schemas.microsoft.com/office/drawing/2018/sketchyshapes" sd="887575285">
                  <a:custGeom>
                    <a:avLst/>
                    <a:gdLst>
                      <a:gd name="csX0" fmla="*/ 0 w 4813329"/>
                      <a:gd name="csY0" fmla="*/ 0 h 4182152"/>
                      <a:gd name="csX1" fmla="*/ 735752 w 4813329"/>
                      <a:gd name="csY1" fmla="*/ 0 h 4182152"/>
                      <a:gd name="csX2" fmla="*/ 1423370 w 4813329"/>
                      <a:gd name="csY2" fmla="*/ 0 h 4182152"/>
                      <a:gd name="csX3" fmla="*/ 2159122 w 4813329"/>
                      <a:gd name="csY3" fmla="*/ 0 h 4182152"/>
                      <a:gd name="csX4" fmla="*/ 2702340 w 4813329"/>
                      <a:gd name="csY4" fmla="*/ 0 h 4182152"/>
                      <a:gd name="csX5" fmla="*/ 3341826 w 4813329"/>
                      <a:gd name="csY5" fmla="*/ 0 h 4182152"/>
                      <a:gd name="csX6" fmla="*/ 4125711 w 4813329"/>
                      <a:gd name="csY6" fmla="*/ 0 h 4182152"/>
                      <a:gd name="csX7" fmla="*/ 4813329 w 4813329"/>
                      <a:gd name="csY7" fmla="*/ 0 h 4182152"/>
                      <a:gd name="csX8" fmla="*/ 4813329 w 4813329"/>
                      <a:gd name="csY8" fmla="*/ 780668 h 4182152"/>
                      <a:gd name="csX9" fmla="*/ 4813329 w 4813329"/>
                      <a:gd name="csY9" fmla="*/ 1394051 h 4182152"/>
                      <a:gd name="csX10" fmla="*/ 4813329 w 4813329"/>
                      <a:gd name="csY10" fmla="*/ 2091076 h 4182152"/>
                      <a:gd name="csX11" fmla="*/ 4813329 w 4813329"/>
                      <a:gd name="csY11" fmla="*/ 2829923 h 4182152"/>
                      <a:gd name="csX12" fmla="*/ 4813329 w 4813329"/>
                      <a:gd name="csY12" fmla="*/ 3485127 h 4182152"/>
                      <a:gd name="csX13" fmla="*/ 4813329 w 4813329"/>
                      <a:gd name="csY13" fmla="*/ 4182152 h 4182152"/>
                      <a:gd name="csX14" fmla="*/ 4173844 w 4813329"/>
                      <a:gd name="csY14" fmla="*/ 4182152 h 4182152"/>
                      <a:gd name="csX15" fmla="*/ 3389959 w 4813329"/>
                      <a:gd name="csY15" fmla="*/ 4182152 h 4182152"/>
                      <a:gd name="csX16" fmla="*/ 2750474 w 4813329"/>
                      <a:gd name="csY16" fmla="*/ 4182152 h 4182152"/>
                      <a:gd name="csX17" fmla="*/ 2159122 w 4813329"/>
                      <a:gd name="csY17" fmla="*/ 4182152 h 4182152"/>
                      <a:gd name="csX18" fmla="*/ 1375237 w 4813329"/>
                      <a:gd name="csY18" fmla="*/ 4182152 h 4182152"/>
                      <a:gd name="csX19" fmla="*/ 832018 w 4813329"/>
                      <a:gd name="csY19" fmla="*/ 4182152 h 4182152"/>
                      <a:gd name="csX20" fmla="*/ 0 w 4813329"/>
                      <a:gd name="csY20" fmla="*/ 4182152 h 4182152"/>
                      <a:gd name="csX21" fmla="*/ 0 w 4813329"/>
                      <a:gd name="csY21" fmla="*/ 3526948 h 4182152"/>
                      <a:gd name="csX22" fmla="*/ 0 w 4813329"/>
                      <a:gd name="csY22" fmla="*/ 2829923 h 4182152"/>
                      <a:gd name="csX23" fmla="*/ 0 w 4813329"/>
                      <a:gd name="csY23" fmla="*/ 2174719 h 4182152"/>
                      <a:gd name="csX24" fmla="*/ 0 w 4813329"/>
                      <a:gd name="csY24" fmla="*/ 1519515 h 4182152"/>
                      <a:gd name="csX25" fmla="*/ 0 w 4813329"/>
                      <a:gd name="csY25" fmla="*/ 947954 h 4182152"/>
                      <a:gd name="csX26" fmla="*/ 0 w 4813329"/>
                      <a:gd name="csY26" fmla="*/ 0 h 4182152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</a:cxnLst>
                    <a:rect l="l" t="t" r="r" b="b"/>
                    <a:pathLst>
                      <a:path w="4813329" h="4182152" fill="none" extrusionOk="0">
                        <a:moveTo>
                          <a:pt x="0" y="0"/>
                        </a:moveTo>
                        <a:cubicBezTo>
                          <a:pt x="246132" y="6507"/>
                          <a:pt x="570656" y="-25435"/>
                          <a:pt x="735752" y="0"/>
                        </a:cubicBezTo>
                        <a:cubicBezTo>
                          <a:pt x="900848" y="25435"/>
                          <a:pt x="1088088" y="2872"/>
                          <a:pt x="1423370" y="0"/>
                        </a:cubicBezTo>
                        <a:cubicBezTo>
                          <a:pt x="1758652" y="-2872"/>
                          <a:pt x="1954968" y="-17926"/>
                          <a:pt x="2159122" y="0"/>
                        </a:cubicBezTo>
                        <a:cubicBezTo>
                          <a:pt x="2363276" y="17926"/>
                          <a:pt x="2533545" y="-18779"/>
                          <a:pt x="2702340" y="0"/>
                        </a:cubicBezTo>
                        <a:cubicBezTo>
                          <a:pt x="2871135" y="18779"/>
                          <a:pt x="3052880" y="8463"/>
                          <a:pt x="3341826" y="0"/>
                        </a:cubicBezTo>
                        <a:cubicBezTo>
                          <a:pt x="3630772" y="-8463"/>
                          <a:pt x="3926391" y="18590"/>
                          <a:pt x="4125711" y="0"/>
                        </a:cubicBezTo>
                        <a:cubicBezTo>
                          <a:pt x="4325031" y="-18590"/>
                          <a:pt x="4503897" y="29741"/>
                          <a:pt x="4813329" y="0"/>
                        </a:cubicBezTo>
                        <a:cubicBezTo>
                          <a:pt x="4845639" y="205599"/>
                          <a:pt x="4790767" y="508608"/>
                          <a:pt x="4813329" y="780668"/>
                        </a:cubicBezTo>
                        <a:cubicBezTo>
                          <a:pt x="4835891" y="1052728"/>
                          <a:pt x="4805406" y="1172449"/>
                          <a:pt x="4813329" y="1394051"/>
                        </a:cubicBezTo>
                        <a:cubicBezTo>
                          <a:pt x="4821252" y="1615653"/>
                          <a:pt x="4804021" y="1859949"/>
                          <a:pt x="4813329" y="2091076"/>
                        </a:cubicBezTo>
                        <a:cubicBezTo>
                          <a:pt x="4822637" y="2322204"/>
                          <a:pt x="4802913" y="2631941"/>
                          <a:pt x="4813329" y="2829923"/>
                        </a:cubicBezTo>
                        <a:cubicBezTo>
                          <a:pt x="4823745" y="3027905"/>
                          <a:pt x="4783738" y="3327650"/>
                          <a:pt x="4813329" y="3485127"/>
                        </a:cubicBezTo>
                        <a:cubicBezTo>
                          <a:pt x="4842920" y="3642604"/>
                          <a:pt x="4790746" y="3841155"/>
                          <a:pt x="4813329" y="4182152"/>
                        </a:cubicBezTo>
                        <a:cubicBezTo>
                          <a:pt x="4685324" y="4193969"/>
                          <a:pt x="4448659" y="4164528"/>
                          <a:pt x="4173844" y="4182152"/>
                        </a:cubicBezTo>
                        <a:cubicBezTo>
                          <a:pt x="3899029" y="4199776"/>
                          <a:pt x="3663646" y="4185572"/>
                          <a:pt x="3389959" y="4182152"/>
                        </a:cubicBezTo>
                        <a:cubicBezTo>
                          <a:pt x="3116272" y="4178732"/>
                          <a:pt x="3052263" y="4169252"/>
                          <a:pt x="2750474" y="4182152"/>
                        </a:cubicBezTo>
                        <a:cubicBezTo>
                          <a:pt x="2448686" y="4195052"/>
                          <a:pt x="2361919" y="4182683"/>
                          <a:pt x="2159122" y="4182152"/>
                        </a:cubicBezTo>
                        <a:cubicBezTo>
                          <a:pt x="1956325" y="4181621"/>
                          <a:pt x="1590787" y="4207887"/>
                          <a:pt x="1375237" y="4182152"/>
                        </a:cubicBezTo>
                        <a:cubicBezTo>
                          <a:pt x="1159687" y="4156417"/>
                          <a:pt x="959763" y="4195666"/>
                          <a:pt x="832018" y="4182152"/>
                        </a:cubicBezTo>
                        <a:cubicBezTo>
                          <a:pt x="704273" y="4168638"/>
                          <a:pt x="306848" y="4145101"/>
                          <a:pt x="0" y="4182152"/>
                        </a:cubicBezTo>
                        <a:cubicBezTo>
                          <a:pt x="12606" y="3974235"/>
                          <a:pt x="15195" y="3801334"/>
                          <a:pt x="0" y="3526948"/>
                        </a:cubicBezTo>
                        <a:cubicBezTo>
                          <a:pt x="-15195" y="3252562"/>
                          <a:pt x="-17277" y="3163369"/>
                          <a:pt x="0" y="2829923"/>
                        </a:cubicBezTo>
                        <a:cubicBezTo>
                          <a:pt x="17277" y="2496477"/>
                          <a:pt x="3954" y="2485316"/>
                          <a:pt x="0" y="2174719"/>
                        </a:cubicBezTo>
                        <a:cubicBezTo>
                          <a:pt x="-3954" y="1864122"/>
                          <a:pt x="-14129" y="1719578"/>
                          <a:pt x="0" y="1519515"/>
                        </a:cubicBezTo>
                        <a:cubicBezTo>
                          <a:pt x="14129" y="1319452"/>
                          <a:pt x="-21782" y="1165280"/>
                          <a:pt x="0" y="947954"/>
                        </a:cubicBezTo>
                        <a:cubicBezTo>
                          <a:pt x="21782" y="730628"/>
                          <a:pt x="-36093" y="461504"/>
                          <a:pt x="0" y="0"/>
                        </a:cubicBezTo>
                        <a:close/>
                      </a:path>
                      <a:path w="4813329" h="4182152" stroke="0" extrusionOk="0">
                        <a:moveTo>
                          <a:pt x="0" y="0"/>
                        </a:moveTo>
                        <a:cubicBezTo>
                          <a:pt x="286204" y="13192"/>
                          <a:pt x="423303" y="-14808"/>
                          <a:pt x="591352" y="0"/>
                        </a:cubicBezTo>
                        <a:cubicBezTo>
                          <a:pt x="759401" y="14808"/>
                          <a:pt x="974839" y="-14986"/>
                          <a:pt x="1134570" y="0"/>
                        </a:cubicBezTo>
                        <a:cubicBezTo>
                          <a:pt x="1294301" y="14986"/>
                          <a:pt x="1677140" y="-16998"/>
                          <a:pt x="1870322" y="0"/>
                        </a:cubicBezTo>
                        <a:cubicBezTo>
                          <a:pt x="2063504" y="16998"/>
                          <a:pt x="2367834" y="-29149"/>
                          <a:pt x="2606074" y="0"/>
                        </a:cubicBezTo>
                        <a:cubicBezTo>
                          <a:pt x="2844314" y="29149"/>
                          <a:pt x="3127968" y="31448"/>
                          <a:pt x="3341826" y="0"/>
                        </a:cubicBezTo>
                        <a:cubicBezTo>
                          <a:pt x="3555684" y="-31448"/>
                          <a:pt x="3739308" y="25210"/>
                          <a:pt x="3885044" y="0"/>
                        </a:cubicBezTo>
                        <a:cubicBezTo>
                          <a:pt x="4030780" y="-25210"/>
                          <a:pt x="4579195" y="6013"/>
                          <a:pt x="4813329" y="0"/>
                        </a:cubicBezTo>
                        <a:cubicBezTo>
                          <a:pt x="4779450" y="173801"/>
                          <a:pt x="4827888" y="418208"/>
                          <a:pt x="4813329" y="697025"/>
                        </a:cubicBezTo>
                        <a:cubicBezTo>
                          <a:pt x="4798770" y="975842"/>
                          <a:pt x="4846034" y="1285715"/>
                          <a:pt x="4813329" y="1477694"/>
                        </a:cubicBezTo>
                        <a:cubicBezTo>
                          <a:pt x="4780624" y="1669673"/>
                          <a:pt x="4823768" y="1813800"/>
                          <a:pt x="4813329" y="2091076"/>
                        </a:cubicBezTo>
                        <a:cubicBezTo>
                          <a:pt x="4802890" y="2368352"/>
                          <a:pt x="4845190" y="2676213"/>
                          <a:pt x="4813329" y="2871744"/>
                        </a:cubicBezTo>
                        <a:cubicBezTo>
                          <a:pt x="4781468" y="3067275"/>
                          <a:pt x="4800999" y="3167637"/>
                          <a:pt x="4813329" y="3443305"/>
                        </a:cubicBezTo>
                        <a:cubicBezTo>
                          <a:pt x="4825659" y="3718973"/>
                          <a:pt x="4819926" y="3883729"/>
                          <a:pt x="4813329" y="4182152"/>
                        </a:cubicBezTo>
                        <a:cubicBezTo>
                          <a:pt x="4661805" y="4181184"/>
                          <a:pt x="4281657" y="4193225"/>
                          <a:pt x="4077577" y="4182152"/>
                        </a:cubicBezTo>
                        <a:cubicBezTo>
                          <a:pt x="3873497" y="4171079"/>
                          <a:pt x="3777225" y="4188989"/>
                          <a:pt x="3534359" y="4182152"/>
                        </a:cubicBezTo>
                        <a:cubicBezTo>
                          <a:pt x="3291493" y="4175315"/>
                          <a:pt x="3160001" y="4203659"/>
                          <a:pt x="2943007" y="4182152"/>
                        </a:cubicBezTo>
                        <a:cubicBezTo>
                          <a:pt x="2726013" y="4160645"/>
                          <a:pt x="2474618" y="4202182"/>
                          <a:pt x="2351655" y="4182152"/>
                        </a:cubicBezTo>
                        <a:cubicBezTo>
                          <a:pt x="2228692" y="4162122"/>
                          <a:pt x="1855448" y="4154574"/>
                          <a:pt x="1712170" y="4182152"/>
                        </a:cubicBezTo>
                        <a:cubicBezTo>
                          <a:pt x="1568892" y="4209730"/>
                          <a:pt x="1353148" y="4202211"/>
                          <a:pt x="1168951" y="4182152"/>
                        </a:cubicBezTo>
                        <a:cubicBezTo>
                          <a:pt x="984754" y="4162093"/>
                          <a:pt x="343006" y="4152413"/>
                          <a:pt x="0" y="4182152"/>
                        </a:cubicBezTo>
                        <a:cubicBezTo>
                          <a:pt x="13752" y="3944079"/>
                          <a:pt x="-9204" y="3800672"/>
                          <a:pt x="0" y="3568770"/>
                        </a:cubicBezTo>
                        <a:cubicBezTo>
                          <a:pt x="9204" y="3336868"/>
                          <a:pt x="-1726" y="3100730"/>
                          <a:pt x="0" y="2913566"/>
                        </a:cubicBezTo>
                        <a:cubicBezTo>
                          <a:pt x="1726" y="2726402"/>
                          <a:pt x="-26323" y="2479800"/>
                          <a:pt x="0" y="2216541"/>
                        </a:cubicBezTo>
                        <a:cubicBezTo>
                          <a:pt x="26323" y="1953283"/>
                          <a:pt x="31553" y="1836556"/>
                          <a:pt x="0" y="1561337"/>
                        </a:cubicBezTo>
                        <a:cubicBezTo>
                          <a:pt x="-31553" y="1286118"/>
                          <a:pt x="4877" y="1104265"/>
                          <a:pt x="0" y="989776"/>
                        </a:cubicBezTo>
                        <a:cubicBezTo>
                          <a:pt x="-4877" y="875287"/>
                          <a:pt x="-34917" y="25676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  <p:pic>
        <p:nvPicPr>
          <p:cNvPr id="6" name="Picture 5" descr="analysis-12.png">
            <a:extLst>
              <a:ext uri="{FF2B5EF4-FFF2-40B4-BE49-F238E27FC236}">
                <a16:creationId xmlns:a16="http://schemas.microsoft.com/office/drawing/2014/main" id="{5051BDBB-AA61-A24F-7221-4D296C7A8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156" y="2228682"/>
            <a:ext cx="4813327" cy="4341241"/>
          </a:xfrm>
          <a:prstGeom prst="rect">
            <a:avLst/>
          </a:prstGeom>
          <a:ln>
            <a:solidFill>
              <a:srgbClr val="C00000"/>
            </a:solidFill>
            <a:prstDash val="lgDash"/>
            <a:extLst>
              <a:ext uri="{C807C97D-BFC1-408E-A445-0C87EB9F89A2}">
                <ask:lineSketchStyleProps xmlns:ask="http://schemas.microsoft.com/office/drawing/2018/sketchyshapes" sd="2856809380">
                  <a:custGeom>
                    <a:avLst/>
                    <a:gdLst>
                      <a:gd name="csX0" fmla="*/ 0 w 4635963"/>
                      <a:gd name="csY0" fmla="*/ 0 h 4181273"/>
                      <a:gd name="csX1" fmla="*/ 615921 w 4635963"/>
                      <a:gd name="csY1" fmla="*/ 0 h 4181273"/>
                      <a:gd name="csX2" fmla="*/ 1231842 w 4635963"/>
                      <a:gd name="csY2" fmla="*/ 0 h 4181273"/>
                      <a:gd name="csX3" fmla="*/ 1755043 w 4635963"/>
                      <a:gd name="csY3" fmla="*/ 0 h 4181273"/>
                      <a:gd name="csX4" fmla="*/ 2510043 w 4635963"/>
                      <a:gd name="csY4" fmla="*/ 0 h 4181273"/>
                      <a:gd name="csX5" fmla="*/ 3265043 w 4635963"/>
                      <a:gd name="csY5" fmla="*/ 0 h 4181273"/>
                      <a:gd name="csX6" fmla="*/ 3880963 w 4635963"/>
                      <a:gd name="csY6" fmla="*/ 0 h 4181273"/>
                      <a:gd name="csX7" fmla="*/ 4635963 w 4635963"/>
                      <a:gd name="csY7" fmla="*/ 0 h 4181273"/>
                      <a:gd name="csX8" fmla="*/ 4635963 w 4635963"/>
                      <a:gd name="csY8" fmla="*/ 780504 h 4181273"/>
                      <a:gd name="csX9" fmla="*/ 4635963 w 4635963"/>
                      <a:gd name="csY9" fmla="*/ 1393758 h 4181273"/>
                      <a:gd name="csX10" fmla="*/ 4635963 w 4635963"/>
                      <a:gd name="csY10" fmla="*/ 2090637 h 4181273"/>
                      <a:gd name="csX11" fmla="*/ 4635963 w 4635963"/>
                      <a:gd name="csY11" fmla="*/ 2871141 h 4181273"/>
                      <a:gd name="csX12" fmla="*/ 4635963 w 4635963"/>
                      <a:gd name="csY12" fmla="*/ 3442581 h 4181273"/>
                      <a:gd name="csX13" fmla="*/ 4635963 w 4635963"/>
                      <a:gd name="csY13" fmla="*/ 4181273 h 4181273"/>
                      <a:gd name="csX14" fmla="*/ 3973683 w 4635963"/>
                      <a:gd name="csY14" fmla="*/ 4181273 h 4181273"/>
                      <a:gd name="csX15" fmla="*/ 3218683 w 4635963"/>
                      <a:gd name="csY15" fmla="*/ 4181273 h 4181273"/>
                      <a:gd name="csX16" fmla="*/ 2510043 w 4635963"/>
                      <a:gd name="csY16" fmla="*/ 4181273 h 4181273"/>
                      <a:gd name="csX17" fmla="*/ 1847762 w 4635963"/>
                      <a:gd name="csY17" fmla="*/ 4181273 h 4181273"/>
                      <a:gd name="csX18" fmla="*/ 1324561 w 4635963"/>
                      <a:gd name="csY18" fmla="*/ 4181273 h 4181273"/>
                      <a:gd name="csX19" fmla="*/ 662280 w 4635963"/>
                      <a:gd name="csY19" fmla="*/ 4181273 h 4181273"/>
                      <a:gd name="csX20" fmla="*/ 0 w 4635963"/>
                      <a:gd name="csY20" fmla="*/ 4181273 h 4181273"/>
                      <a:gd name="csX21" fmla="*/ 0 w 4635963"/>
                      <a:gd name="csY21" fmla="*/ 3609832 h 4181273"/>
                      <a:gd name="csX22" fmla="*/ 0 w 4635963"/>
                      <a:gd name="csY22" fmla="*/ 2996579 h 4181273"/>
                      <a:gd name="csX23" fmla="*/ 0 w 4635963"/>
                      <a:gd name="csY23" fmla="*/ 2383326 h 4181273"/>
                      <a:gd name="csX24" fmla="*/ 0 w 4635963"/>
                      <a:gd name="csY24" fmla="*/ 1728260 h 4181273"/>
                      <a:gd name="csX25" fmla="*/ 0 w 4635963"/>
                      <a:gd name="csY25" fmla="*/ 989568 h 4181273"/>
                      <a:gd name="csX26" fmla="*/ 0 w 4635963"/>
                      <a:gd name="csY26" fmla="*/ 0 h 418127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</a:cxnLst>
                    <a:rect l="l" t="t" r="r" b="b"/>
                    <a:pathLst>
                      <a:path w="4635963" h="4181273" fill="none" extrusionOk="0">
                        <a:moveTo>
                          <a:pt x="0" y="0"/>
                        </a:moveTo>
                        <a:cubicBezTo>
                          <a:pt x="300567" y="22705"/>
                          <a:pt x="344043" y="6108"/>
                          <a:pt x="615921" y="0"/>
                        </a:cubicBezTo>
                        <a:cubicBezTo>
                          <a:pt x="887799" y="-6108"/>
                          <a:pt x="1105223" y="-24663"/>
                          <a:pt x="1231842" y="0"/>
                        </a:cubicBezTo>
                        <a:cubicBezTo>
                          <a:pt x="1358461" y="24663"/>
                          <a:pt x="1629449" y="-23092"/>
                          <a:pt x="1755043" y="0"/>
                        </a:cubicBezTo>
                        <a:cubicBezTo>
                          <a:pt x="1880637" y="23092"/>
                          <a:pt x="2179746" y="1656"/>
                          <a:pt x="2510043" y="0"/>
                        </a:cubicBezTo>
                        <a:cubicBezTo>
                          <a:pt x="2840340" y="-1656"/>
                          <a:pt x="2998903" y="1615"/>
                          <a:pt x="3265043" y="0"/>
                        </a:cubicBezTo>
                        <a:cubicBezTo>
                          <a:pt x="3531183" y="-1615"/>
                          <a:pt x="3589568" y="-4665"/>
                          <a:pt x="3880963" y="0"/>
                        </a:cubicBezTo>
                        <a:cubicBezTo>
                          <a:pt x="4172358" y="4665"/>
                          <a:pt x="4268565" y="2159"/>
                          <a:pt x="4635963" y="0"/>
                        </a:cubicBezTo>
                        <a:cubicBezTo>
                          <a:pt x="4622943" y="299926"/>
                          <a:pt x="4599908" y="500182"/>
                          <a:pt x="4635963" y="780504"/>
                        </a:cubicBezTo>
                        <a:cubicBezTo>
                          <a:pt x="4672018" y="1060826"/>
                          <a:pt x="4657114" y="1238005"/>
                          <a:pt x="4635963" y="1393758"/>
                        </a:cubicBezTo>
                        <a:cubicBezTo>
                          <a:pt x="4614812" y="1549511"/>
                          <a:pt x="4635667" y="1771731"/>
                          <a:pt x="4635963" y="2090637"/>
                        </a:cubicBezTo>
                        <a:cubicBezTo>
                          <a:pt x="4636259" y="2409543"/>
                          <a:pt x="4656261" y="2524223"/>
                          <a:pt x="4635963" y="2871141"/>
                        </a:cubicBezTo>
                        <a:cubicBezTo>
                          <a:pt x="4615665" y="3218059"/>
                          <a:pt x="4649027" y="3183869"/>
                          <a:pt x="4635963" y="3442581"/>
                        </a:cubicBezTo>
                        <a:cubicBezTo>
                          <a:pt x="4622899" y="3701293"/>
                          <a:pt x="4666315" y="3984435"/>
                          <a:pt x="4635963" y="4181273"/>
                        </a:cubicBezTo>
                        <a:cubicBezTo>
                          <a:pt x="4353818" y="4189922"/>
                          <a:pt x="4289415" y="4155398"/>
                          <a:pt x="3973683" y="4181273"/>
                        </a:cubicBezTo>
                        <a:cubicBezTo>
                          <a:pt x="3657951" y="4207148"/>
                          <a:pt x="3501982" y="4218544"/>
                          <a:pt x="3218683" y="4181273"/>
                        </a:cubicBezTo>
                        <a:cubicBezTo>
                          <a:pt x="2935384" y="4144002"/>
                          <a:pt x="2724206" y="4216058"/>
                          <a:pt x="2510043" y="4181273"/>
                        </a:cubicBezTo>
                        <a:cubicBezTo>
                          <a:pt x="2295880" y="4146488"/>
                          <a:pt x="2125751" y="4177348"/>
                          <a:pt x="1847762" y="4181273"/>
                        </a:cubicBezTo>
                        <a:cubicBezTo>
                          <a:pt x="1569773" y="4185198"/>
                          <a:pt x="1446157" y="4169838"/>
                          <a:pt x="1324561" y="4181273"/>
                        </a:cubicBezTo>
                        <a:cubicBezTo>
                          <a:pt x="1202965" y="4192708"/>
                          <a:pt x="816354" y="4185181"/>
                          <a:pt x="662280" y="4181273"/>
                        </a:cubicBezTo>
                        <a:cubicBezTo>
                          <a:pt x="508206" y="4177365"/>
                          <a:pt x="281653" y="4169161"/>
                          <a:pt x="0" y="4181273"/>
                        </a:cubicBezTo>
                        <a:cubicBezTo>
                          <a:pt x="17544" y="4031171"/>
                          <a:pt x="-5400" y="3789285"/>
                          <a:pt x="0" y="3609832"/>
                        </a:cubicBezTo>
                        <a:cubicBezTo>
                          <a:pt x="5400" y="3430379"/>
                          <a:pt x="2736" y="3191905"/>
                          <a:pt x="0" y="2996579"/>
                        </a:cubicBezTo>
                        <a:cubicBezTo>
                          <a:pt x="-2736" y="2801253"/>
                          <a:pt x="16385" y="2606370"/>
                          <a:pt x="0" y="2383326"/>
                        </a:cubicBezTo>
                        <a:cubicBezTo>
                          <a:pt x="-16385" y="2160282"/>
                          <a:pt x="11697" y="1889853"/>
                          <a:pt x="0" y="1728260"/>
                        </a:cubicBezTo>
                        <a:cubicBezTo>
                          <a:pt x="-11697" y="1566667"/>
                          <a:pt x="-25841" y="1244888"/>
                          <a:pt x="0" y="989568"/>
                        </a:cubicBezTo>
                        <a:cubicBezTo>
                          <a:pt x="25841" y="734248"/>
                          <a:pt x="37237" y="328901"/>
                          <a:pt x="0" y="0"/>
                        </a:cubicBezTo>
                        <a:close/>
                      </a:path>
                      <a:path w="4635963" h="4181273" stroke="0" extrusionOk="0">
                        <a:moveTo>
                          <a:pt x="0" y="0"/>
                        </a:moveTo>
                        <a:cubicBezTo>
                          <a:pt x="183123" y="16498"/>
                          <a:pt x="321838" y="-4849"/>
                          <a:pt x="569561" y="0"/>
                        </a:cubicBezTo>
                        <a:cubicBezTo>
                          <a:pt x="817284" y="4849"/>
                          <a:pt x="979192" y="-26004"/>
                          <a:pt x="1139122" y="0"/>
                        </a:cubicBezTo>
                        <a:cubicBezTo>
                          <a:pt x="1299052" y="26004"/>
                          <a:pt x="1591525" y="-14539"/>
                          <a:pt x="1847762" y="0"/>
                        </a:cubicBezTo>
                        <a:cubicBezTo>
                          <a:pt x="2103999" y="14539"/>
                          <a:pt x="2392460" y="32033"/>
                          <a:pt x="2602762" y="0"/>
                        </a:cubicBezTo>
                        <a:cubicBezTo>
                          <a:pt x="2813064" y="-32033"/>
                          <a:pt x="3020371" y="-17401"/>
                          <a:pt x="3172323" y="0"/>
                        </a:cubicBezTo>
                        <a:cubicBezTo>
                          <a:pt x="3324275" y="17401"/>
                          <a:pt x="3631590" y="2027"/>
                          <a:pt x="3788244" y="0"/>
                        </a:cubicBezTo>
                        <a:cubicBezTo>
                          <a:pt x="3944898" y="-2027"/>
                          <a:pt x="4229948" y="-4409"/>
                          <a:pt x="4635963" y="0"/>
                        </a:cubicBezTo>
                        <a:cubicBezTo>
                          <a:pt x="4629786" y="183092"/>
                          <a:pt x="4622613" y="423121"/>
                          <a:pt x="4635963" y="613253"/>
                        </a:cubicBezTo>
                        <a:cubicBezTo>
                          <a:pt x="4649313" y="803385"/>
                          <a:pt x="4600995" y="1218654"/>
                          <a:pt x="4635963" y="1393758"/>
                        </a:cubicBezTo>
                        <a:cubicBezTo>
                          <a:pt x="4670931" y="1568863"/>
                          <a:pt x="4655808" y="1839603"/>
                          <a:pt x="4635963" y="2048824"/>
                        </a:cubicBezTo>
                        <a:cubicBezTo>
                          <a:pt x="4616118" y="2258045"/>
                          <a:pt x="4610172" y="2559859"/>
                          <a:pt x="4635963" y="2745703"/>
                        </a:cubicBezTo>
                        <a:cubicBezTo>
                          <a:pt x="4661754" y="2931547"/>
                          <a:pt x="4660984" y="3092458"/>
                          <a:pt x="4635963" y="3358956"/>
                        </a:cubicBezTo>
                        <a:cubicBezTo>
                          <a:pt x="4610942" y="3625454"/>
                          <a:pt x="4598542" y="3855140"/>
                          <a:pt x="4635963" y="4181273"/>
                        </a:cubicBezTo>
                        <a:cubicBezTo>
                          <a:pt x="4484717" y="4168755"/>
                          <a:pt x="4324192" y="4159572"/>
                          <a:pt x="4066402" y="4181273"/>
                        </a:cubicBezTo>
                        <a:cubicBezTo>
                          <a:pt x="3808612" y="4202974"/>
                          <a:pt x="3606474" y="4194728"/>
                          <a:pt x="3404121" y="4181273"/>
                        </a:cubicBezTo>
                        <a:cubicBezTo>
                          <a:pt x="3201768" y="4167818"/>
                          <a:pt x="3095601" y="4160548"/>
                          <a:pt x="2880920" y="4181273"/>
                        </a:cubicBezTo>
                        <a:cubicBezTo>
                          <a:pt x="2666239" y="4201998"/>
                          <a:pt x="2343381" y="4169522"/>
                          <a:pt x="2172280" y="4181273"/>
                        </a:cubicBezTo>
                        <a:cubicBezTo>
                          <a:pt x="2001179" y="4193024"/>
                          <a:pt x="1851442" y="4158267"/>
                          <a:pt x="1649078" y="4181273"/>
                        </a:cubicBezTo>
                        <a:cubicBezTo>
                          <a:pt x="1446714" y="4204279"/>
                          <a:pt x="1151480" y="4161590"/>
                          <a:pt x="940438" y="4181273"/>
                        </a:cubicBezTo>
                        <a:cubicBezTo>
                          <a:pt x="729396" y="4200956"/>
                          <a:pt x="407323" y="4163633"/>
                          <a:pt x="0" y="4181273"/>
                        </a:cubicBezTo>
                        <a:cubicBezTo>
                          <a:pt x="-8843" y="3961968"/>
                          <a:pt x="-14784" y="3684292"/>
                          <a:pt x="0" y="3484394"/>
                        </a:cubicBezTo>
                        <a:cubicBezTo>
                          <a:pt x="14784" y="3284496"/>
                          <a:pt x="21142" y="3126617"/>
                          <a:pt x="0" y="2787515"/>
                        </a:cubicBezTo>
                        <a:cubicBezTo>
                          <a:pt x="-21142" y="2448413"/>
                          <a:pt x="24456" y="2454701"/>
                          <a:pt x="0" y="2216075"/>
                        </a:cubicBezTo>
                        <a:cubicBezTo>
                          <a:pt x="-24456" y="1977449"/>
                          <a:pt x="-6490" y="1741201"/>
                          <a:pt x="0" y="1435570"/>
                        </a:cubicBezTo>
                        <a:cubicBezTo>
                          <a:pt x="6490" y="1129940"/>
                          <a:pt x="-18721" y="1039981"/>
                          <a:pt x="0" y="822317"/>
                        </a:cubicBezTo>
                        <a:cubicBezTo>
                          <a:pt x="18721" y="604653"/>
                          <a:pt x="40421" y="26923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76744724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2AF19-77CB-3FAD-8CB9-89C656BE7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B2A0F5B5-A15E-A49C-4E40-C627E07A1E00}"/>
              </a:ext>
            </a:extLst>
          </p:cNvPr>
          <p:cNvSpPr txBox="1"/>
          <p:nvPr/>
        </p:nvSpPr>
        <p:spPr>
          <a:xfrm>
            <a:off x="793104" y="717904"/>
            <a:ext cx="10605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FishEUTrust</a:t>
            </a:r>
            <a:r>
              <a:rPr lang="en-GB" dirty="0">
                <a:solidFill>
                  <a:schemeClr val="tx2"/>
                </a:solidFill>
              </a:rPr>
              <a:t> project also developed some </a:t>
            </a:r>
            <a:r>
              <a:rPr lang="en-GB" b="1" dirty="0">
                <a:solidFill>
                  <a:schemeClr val="tx2"/>
                </a:solidFill>
              </a:rPr>
              <a:t>novel sensors</a:t>
            </a:r>
            <a:r>
              <a:rPr lang="en-GB" dirty="0">
                <a:solidFill>
                  <a:schemeClr val="tx2"/>
                </a:solidFill>
              </a:rPr>
              <a:t>. Are they </a:t>
            </a:r>
            <a:r>
              <a:rPr lang="en-GB" b="1" dirty="0">
                <a:solidFill>
                  <a:schemeClr val="tx2"/>
                </a:solidFill>
              </a:rPr>
              <a:t>integrated</a:t>
            </a:r>
            <a:r>
              <a:rPr lang="en-GB" dirty="0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9AADBE7-3670-3B61-082B-65578EA4E076}"/>
              </a:ext>
            </a:extLst>
          </p:cNvPr>
          <p:cNvSpPr txBox="1"/>
          <p:nvPr/>
        </p:nvSpPr>
        <p:spPr>
          <a:xfrm>
            <a:off x="774441" y="1087236"/>
            <a:ext cx="10643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Unlike measurements, results form these sensors are not numerical values measured at a point in time but a </a:t>
            </a:r>
            <a:r>
              <a:rPr lang="en-GB" b="1" dirty="0">
                <a:solidFill>
                  <a:srgbClr val="C00000"/>
                </a:solidFill>
              </a:rPr>
              <a:t>series of two-dimensional points where X and Y axis can represent any measurement variable</a:t>
            </a:r>
            <a:r>
              <a:rPr lang="en-GB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A001FFC-51DD-0828-40B6-EBE54B90CF9E}"/>
              </a:ext>
            </a:extLst>
          </p:cNvPr>
          <p:cNvSpPr txBox="1"/>
          <p:nvPr/>
        </p:nvSpPr>
        <p:spPr>
          <a:xfrm>
            <a:off x="793105" y="1733567"/>
            <a:ext cx="10605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Sensors check whether the food is </a:t>
            </a:r>
            <a:r>
              <a:rPr lang="en-GB" b="1" dirty="0">
                <a:solidFill>
                  <a:srgbClr val="C00000"/>
                </a:solidFill>
              </a:rPr>
              <a:t>contaminated</a:t>
            </a:r>
            <a:r>
              <a:rPr lang="en-GB" dirty="0">
                <a:solidFill>
                  <a:srgbClr val="C00000"/>
                </a:solidFill>
              </a:rPr>
              <a:t> with </a:t>
            </a:r>
            <a:r>
              <a:rPr lang="en-GB" b="1" dirty="0">
                <a:solidFill>
                  <a:srgbClr val="C00000"/>
                </a:solidFill>
              </a:rPr>
              <a:t>antibiotics</a:t>
            </a:r>
            <a:r>
              <a:rPr lang="en-GB" dirty="0">
                <a:solidFill>
                  <a:srgbClr val="C00000"/>
                </a:solidFill>
              </a:rPr>
              <a:t>, </a:t>
            </a:r>
            <a:r>
              <a:rPr lang="en-GB" b="1" dirty="0">
                <a:solidFill>
                  <a:srgbClr val="C00000"/>
                </a:solidFill>
              </a:rPr>
              <a:t>bacteria</a:t>
            </a:r>
            <a:r>
              <a:rPr lang="en-GB" dirty="0">
                <a:solidFill>
                  <a:srgbClr val="C00000"/>
                </a:solidFill>
              </a:rPr>
              <a:t>, </a:t>
            </a:r>
            <a:r>
              <a:rPr lang="en-GB" b="1" dirty="0">
                <a:solidFill>
                  <a:srgbClr val="C00000"/>
                </a:solidFill>
              </a:rPr>
              <a:t>toxins</a:t>
            </a:r>
            <a:r>
              <a:rPr lang="en-GB" dirty="0">
                <a:solidFill>
                  <a:srgbClr val="C00000"/>
                </a:solidFill>
              </a:rPr>
              <a:t>, and how </a:t>
            </a:r>
            <a:r>
              <a:rPr lang="en-GB" b="1" dirty="0">
                <a:solidFill>
                  <a:srgbClr val="C00000"/>
                </a:solidFill>
              </a:rPr>
              <a:t>fresh</a:t>
            </a:r>
            <a:r>
              <a:rPr lang="en-GB" dirty="0">
                <a:solidFill>
                  <a:srgbClr val="C00000"/>
                </a:solidFill>
              </a:rPr>
              <a:t> it is.</a:t>
            </a:r>
          </a:p>
        </p:txBody>
      </p:sp>
      <p:pic>
        <p:nvPicPr>
          <p:cNvPr id="4" name="Picture 3" descr="analysis-07.png">
            <a:extLst>
              <a:ext uri="{FF2B5EF4-FFF2-40B4-BE49-F238E27FC236}">
                <a16:creationId xmlns:a16="http://schemas.microsoft.com/office/drawing/2014/main" id="{E725A20E-ACD8-E051-7C4F-32CEB28048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9646"/>
          <a:stretch>
            <a:fillRect/>
          </a:stretch>
        </p:blipFill>
        <p:spPr>
          <a:xfrm>
            <a:off x="3952999" y="2214867"/>
            <a:ext cx="4286002" cy="4344554"/>
          </a:xfrm>
          <a:prstGeom prst="rect">
            <a:avLst/>
          </a:prstGeom>
          <a:ln>
            <a:solidFill>
              <a:srgbClr val="C00000"/>
            </a:solidFill>
            <a:prstDash val="lgDash"/>
            <a:extLst>
              <a:ext uri="{C807C97D-BFC1-408E-A445-0C87EB9F89A2}">
                <ask:lineSketchStyleProps xmlns:ask="http://schemas.microsoft.com/office/drawing/2018/sketchyshapes" sd="3495687647">
                  <a:custGeom>
                    <a:avLst/>
                    <a:gdLst>
                      <a:gd name="csX0" fmla="*/ 0 w 3376911"/>
                      <a:gd name="csY0" fmla="*/ 0 h 3576914"/>
                      <a:gd name="csX1" fmla="*/ 607844 w 3376911"/>
                      <a:gd name="csY1" fmla="*/ 0 h 3576914"/>
                      <a:gd name="csX2" fmla="*/ 1283226 w 3376911"/>
                      <a:gd name="csY2" fmla="*/ 0 h 3576914"/>
                      <a:gd name="csX3" fmla="*/ 1958608 w 3376911"/>
                      <a:gd name="csY3" fmla="*/ 0 h 3576914"/>
                      <a:gd name="csX4" fmla="*/ 2667760 w 3376911"/>
                      <a:gd name="csY4" fmla="*/ 0 h 3576914"/>
                      <a:gd name="csX5" fmla="*/ 3376911 w 3376911"/>
                      <a:gd name="csY5" fmla="*/ 0 h 3576914"/>
                      <a:gd name="csX6" fmla="*/ 3376911 w 3376911"/>
                      <a:gd name="csY6" fmla="*/ 631921 h 3576914"/>
                      <a:gd name="csX7" fmla="*/ 3376911 w 3376911"/>
                      <a:gd name="csY7" fmla="*/ 1120766 h 3576914"/>
                      <a:gd name="csX8" fmla="*/ 3376911 w 3376911"/>
                      <a:gd name="csY8" fmla="*/ 1681150 h 3576914"/>
                      <a:gd name="csX9" fmla="*/ 3376911 w 3376911"/>
                      <a:gd name="csY9" fmla="*/ 2241533 h 3576914"/>
                      <a:gd name="csX10" fmla="*/ 3376911 w 3376911"/>
                      <a:gd name="csY10" fmla="*/ 2909223 h 3576914"/>
                      <a:gd name="csX11" fmla="*/ 3376911 w 3376911"/>
                      <a:gd name="csY11" fmla="*/ 3576914 h 3576914"/>
                      <a:gd name="csX12" fmla="*/ 2667760 w 3376911"/>
                      <a:gd name="csY12" fmla="*/ 3576914 h 3576914"/>
                      <a:gd name="csX13" fmla="*/ 1958608 w 3376911"/>
                      <a:gd name="csY13" fmla="*/ 3576914 h 3576914"/>
                      <a:gd name="csX14" fmla="*/ 1249457 w 3376911"/>
                      <a:gd name="csY14" fmla="*/ 3576914 h 3576914"/>
                      <a:gd name="csX15" fmla="*/ 0 w 3376911"/>
                      <a:gd name="csY15" fmla="*/ 3576914 h 3576914"/>
                      <a:gd name="csX16" fmla="*/ 0 w 3376911"/>
                      <a:gd name="csY16" fmla="*/ 3016531 h 3576914"/>
                      <a:gd name="csX17" fmla="*/ 0 w 3376911"/>
                      <a:gd name="csY17" fmla="*/ 2491917 h 3576914"/>
                      <a:gd name="csX18" fmla="*/ 0 w 3376911"/>
                      <a:gd name="csY18" fmla="*/ 2003072 h 3576914"/>
                      <a:gd name="csX19" fmla="*/ 0 w 3376911"/>
                      <a:gd name="csY19" fmla="*/ 1442689 h 3576914"/>
                      <a:gd name="csX20" fmla="*/ 0 w 3376911"/>
                      <a:gd name="csY20" fmla="*/ 810767 h 3576914"/>
                      <a:gd name="csX21" fmla="*/ 0 w 3376911"/>
                      <a:gd name="csY21" fmla="*/ 0 h 3576914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</a:cxnLst>
                    <a:rect l="l" t="t" r="r" b="b"/>
                    <a:pathLst>
                      <a:path w="3376911" h="3576914" fill="none" extrusionOk="0">
                        <a:moveTo>
                          <a:pt x="0" y="0"/>
                        </a:moveTo>
                        <a:cubicBezTo>
                          <a:pt x="229045" y="8029"/>
                          <a:pt x="438658" y="2209"/>
                          <a:pt x="607844" y="0"/>
                        </a:cubicBezTo>
                        <a:cubicBezTo>
                          <a:pt x="777030" y="-2209"/>
                          <a:pt x="1106071" y="19564"/>
                          <a:pt x="1283226" y="0"/>
                        </a:cubicBezTo>
                        <a:cubicBezTo>
                          <a:pt x="1460381" y="-19564"/>
                          <a:pt x="1657682" y="33024"/>
                          <a:pt x="1958608" y="0"/>
                        </a:cubicBezTo>
                        <a:cubicBezTo>
                          <a:pt x="2259534" y="-33024"/>
                          <a:pt x="2433973" y="-25791"/>
                          <a:pt x="2667760" y="0"/>
                        </a:cubicBezTo>
                        <a:cubicBezTo>
                          <a:pt x="2901547" y="25791"/>
                          <a:pt x="3196906" y="-12271"/>
                          <a:pt x="3376911" y="0"/>
                        </a:cubicBezTo>
                        <a:cubicBezTo>
                          <a:pt x="3388007" y="240911"/>
                          <a:pt x="3365009" y="422203"/>
                          <a:pt x="3376911" y="631921"/>
                        </a:cubicBezTo>
                        <a:cubicBezTo>
                          <a:pt x="3388813" y="841639"/>
                          <a:pt x="3370110" y="964286"/>
                          <a:pt x="3376911" y="1120766"/>
                        </a:cubicBezTo>
                        <a:cubicBezTo>
                          <a:pt x="3383712" y="1277247"/>
                          <a:pt x="3354871" y="1536200"/>
                          <a:pt x="3376911" y="1681150"/>
                        </a:cubicBezTo>
                        <a:cubicBezTo>
                          <a:pt x="3398951" y="1826100"/>
                          <a:pt x="3371343" y="2109266"/>
                          <a:pt x="3376911" y="2241533"/>
                        </a:cubicBezTo>
                        <a:cubicBezTo>
                          <a:pt x="3382479" y="2373800"/>
                          <a:pt x="3403633" y="2655343"/>
                          <a:pt x="3376911" y="2909223"/>
                        </a:cubicBezTo>
                        <a:cubicBezTo>
                          <a:pt x="3350190" y="3163103"/>
                          <a:pt x="3399849" y="3262312"/>
                          <a:pt x="3376911" y="3576914"/>
                        </a:cubicBezTo>
                        <a:cubicBezTo>
                          <a:pt x="3131401" y="3603558"/>
                          <a:pt x="2865884" y="3600709"/>
                          <a:pt x="2667760" y="3576914"/>
                        </a:cubicBezTo>
                        <a:cubicBezTo>
                          <a:pt x="2469636" y="3553119"/>
                          <a:pt x="2299262" y="3564983"/>
                          <a:pt x="1958608" y="3576914"/>
                        </a:cubicBezTo>
                        <a:cubicBezTo>
                          <a:pt x="1617954" y="3588845"/>
                          <a:pt x="1579370" y="3611523"/>
                          <a:pt x="1249457" y="3576914"/>
                        </a:cubicBezTo>
                        <a:cubicBezTo>
                          <a:pt x="919544" y="3542305"/>
                          <a:pt x="294853" y="3609457"/>
                          <a:pt x="0" y="3576914"/>
                        </a:cubicBezTo>
                        <a:cubicBezTo>
                          <a:pt x="20769" y="3356736"/>
                          <a:pt x="-18899" y="3161331"/>
                          <a:pt x="0" y="3016531"/>
                        </a:cubicBezTo>
                        <a:cubicBezTo>
                          <a:pt x="18899" y="2871731"/>
                          <a:pt x="23962" y="2666091"/>
                          <a:pt x="0" y="2491917"/>
                        </a:cubicBezTo>
                        <a:cubicBezTo>
                          <a:pt x="-23962" y="2317743"/>
                          <a:pt x="17923" y="2187898"/>
                          <a:pt x="0" y="2003072"/>
                        </a:cubicBezTo>
                        <a:cubicBezTo>
                          <a:pt x="-17923" y="1818246"/>
                          <a:pt x="-6442" y="1717012"/>
                          <a:pt x="0" y="1442689"/>
                        </a:cubicBezTo>
                        <a:cubicBezTo>
                          <a:pt x="6442" y="1168366"/>
                          <a:pt x="13327" y="998457"/>
                          <a:pt x="0" y="810767"/>
                        </a:cubicBezTo>
                        <a:cubicBezTo>
                          <a:pt x="-13327" y="623077"/>
                          <a:pt x="-39519" y="248320"/>
                          <a:pt x="0" y="0"/>
                        </a:cubicBezTo>
                        <a:close/>
                      </a:path>
                      <a:path w="3376911" h="3576914" stroke="0" extrusionOk="0">
                        <a:moveTo>
                          <a:pt x="0" y="0"/>
                        </a:moveTo>
                        <a:cubicBezTo>
                          <a:pt x="244781" y="-20738"/>
                          <a:pt x="393340" y="-28430"/>
                          <a:pt x="641613" y="0"/>
                        </a:cubicBezTo>
                        <a:cubicBezTo>
                          <a:pt x="889886" y="28430"/>
                          <a:pt x="998193" y="-7757"/>
                          <a:pt x="1350764" y="0"/>
                        </a:cubicBezTo>
                        <a:cubicBezTo>
                          <a:pt x="1703335" y="7757"/>
                          <a:pt x="1768842" y="14574"/>
                          <a:pt x="1924839" y="0"/>
                        </a:cubicBezTo>
                        <a:cubicBezTo>
                          <a:pt x="2080837" y="-14574"/>
                          <a:pt x="2479351" y="-3261"/>
                          <a:pt x="2667760" y="0"/>
                        </a:cubicBezTo>
                        <a:cubicBezTo>
                          <a:pt x="2856169" y="3261"/>
                          <a:pt x="3091178" y="3783"/>
                          <a:pt x="3376911" y="0"/>
                        </a:cubicBezTo>
                        <a:cubicBezTo>
                          <a:pt x="3351365" y="178396"/>
                          <a:pt x="3377747" y="430234"/>
                          <a:pt x="3376911" y="667691"/>
                        </a:cubicBezTo>
                        <a:cubicBezTo>
                          <a:pt x="3376075" y="905148"/>
                          <a:pt x="3401655" y="1079935"/>
                          <a:pt x="3376911" y="1228074"/>
                        </a:cubicBezTo>
                        <a:cubicBezTo>
                          <a:pt x="3352167" y="1376213"/>
                          <a:pt x="3374646" y="1664724"/>
                          <a:pt x="3376911" y="1859995"/>
                        </a:cubicBezTo>
                        <a:cubicBezTo>
                          <a:pt x="3379176" y="2055266"/>
                          <a:pt x="3394225" y="2263364"/>
                          <a:pt x="3376911" y="2384609"/>
                        </a:cubicBezTo>
                        <a:cubicBezTo>
                          <a:pt x="3359597" y="2505854"/>
                          <a:pt x="3381723" y="2799899"/>
                          <a:pt x="3376911" y="2909223"/>
                        </a:cubicBezTo>
                        <a:cubicBezTo>
                          <a:pt x="3372099" y="3018547"/>
                          <a:pt x="3395738" y="3324489"/>
                          <a:pt x="3376911" y="3576914"/>
                        </a:cubicBezTo>
                        <a:cubicBezTo>
                          <a:pt x="3199278" y="3607241"/>
                          <a:pt x="2912496" y="3551346"/>
                          <a:pt x="2735298" y="3576914"/>
                        </a:cubicBezTo>
                        <a:cubicBezTo>
                          <a:pt x="2558100" y="3602482"/>
                          <a:pt x="2433714" y="3560399"/>
                          <a:pt x="2161223" y="3576914"/>
                        </a:cubicBezTo>
                        <a:cubicBezTo>
                          <a:pt x="1888732" y="3593429"/>
                          <a:pt x="1810659" y="3604243"/>
                          <a:pt x="1553379" y="3576914"/>
                        </a:cubicBezTo>
                        <a:cubicBezTo>
                          <a:pt x="1296099" y="3549585"/>
                          <a:pt x="1072546" y="3559509"/>
                          <a:pt x="911766" y="3576914"/>
                        </a:cubicBezTo>
                        <a:cubicBezTo>
                          <a:pt x="750986" y="3594319"/>
                          <a:pt x="443126" y="3599006"/>
                          <a:pt x="0" y="3576914"/>
                        </a:cubicBezTo>
                        <a:cubicBezTo>
                          <a:pt x="-6459" y="3420119"/>
                          <a:pt x="-9388" y="3242848"/>
                          <a:pt x="0" y="2944993"/>
                        </a:cubicBezTo>
                        <a:cubicBezTo>
                          <a:pt x="9388" y="2647138"/>
                          <a:pt x="983" y="2520622"/>
                          <a:pt x="0" y="2313071"/>
                        </a:cubicBezTo>
                        <a:cubicBezTo>
                          <a:pt x="-983" y="2105520"/>
                          <a:pt x="18081" y="1912359"/>
                          <a:pt x="0" y="1716919"/>
                        </a:cubicBezTo>
                        <a:cubicBezTo>
                          <a:pt x="-18081" y="1521479"/>
                          <a:pt x="8888" y="1301460"/>
                          <a:pt x="0" y="1120766"/>
                        </a:cubicBezTo>
                        <a:cubicBezTo>
                          <a:pt x="-8888" y="940072"/>
                          <a:pt x="3173" y="43901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100355241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E6674-0399-A322-8B97-67929FC50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7598977-A3AC-B86C-6B23-E3E7A95DAF78}"/>
              </a:ext>
            </a:extLst>
          </p:cNvPr>
          <p:cNvSpPr txBox="1"/>
          <p:nvPr/>
        </p:nvSpPr>
        <p:spPr>
          <a:xfrm>
            <a:off x="792481" y="725577"/>
            <a:ext cx="1060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An important driver when buying seafood is its </a:t>
            </a:r>
            <a:r>
              <a:rPr lang="en-GB" b="1" dirty="0">
                <a:solidFill>
                  <a:schemeClr val="tx2"/>
                </a:solidFill>
              </a:rPr>
              <a:t>origin</a:t>
            </a:r>
            <a:r>
              <a:rPr lang="en-GB" dirty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40479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36022-4FD1-A873-3AD4-D917101CB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D7A3624-9CA5-4521-B7D0-539CF16005DB}"/>
              </a:ext>
            </a:extLst>
          </p:cNvPr>
          <p:cNvSpPr txBox="1"/>
          <p:nvPr/>
        </p:nvSpPr>
        <p:spPr>
          <a:xfrm>
            <a:off x="792481" y="725577"/>
            <a:ext cx="1060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An important driver when buying seafood is its </a:t>
            </a:r>
            <a:r>
              <a:rPr lang="en-GB" b="1" dirty="0">
                <a:solidFill>
                  <a:schemeClr val="tx2"/>
                </a:solidFill>
              </a:rPr>
              <a:t>origin</a:t>
            </a:r>
            <a:r>
              <a:rPr lang="en-GB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D65758D-02AF-56B9-F748-BC9B31044D73}"/>
              </a:ext>
            </a:extLst>
          </p:cNvPr>
          <p:cNvSpPr txBox="1"/>
          <p:nvPr/>
        </p:nvSpPr>
        <p:spPr>
          <a:xfrm>
            <a:off x="792479" y="1088806"/>
            <a:ext cx="10643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In the platform and passport, a map view shows </a:t>
            </a:r>
            <a:r>
              <a:rPr lang="en-GB" b="1" dirty="0">
                <a:solidFill>
                  <a:srgbClr val="C00000"/>
                </a:solidFill>
              </a:rPr>
              <a:t>directed paths </a:t>
            </a:r>
            <a:r>
              <a:rPr lang="en-GB" dirty="0">
                <a:solidFill>
                  <a:srgbClr val="C00000"/>
                </a:solidFill>
              </a:rPr>
              <a:t>between </a:t>
            </a:r>
            <a:r>
              <a:rPr lang="en-GB" b="1" dirty="0">
                <a:solidFill>
                  <a:srgbClr val="C00000"/>
                </a:solidFill>
              </a:rPr>
              <a:t>related</a:t>
            </a:r>
            <a:r>
              <a:rPr lang="en-GB" dirty="0">
                <a:solidFill>
                  <a:srgbClr val="C00000"/>
                </a:solidFill>
              </a:rPr>
              <a:t> batches and batch </a:t>
            </a:r>
            <a:r>
              <a:rPr lang="en-GB" b="1" dirty="0">
                <a:solidFill>
                  <a:srgbClr val="C00000"/>
                </a:solidFill>
              </a:rPr>
              <a:t>locations</a:t>
            </a:r>
            <a:r>
              <a:rPr lang="en-GB" dirty="0"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5A3589-74C8-A5EF-6F6C-FA3EBC533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6797"/>
            <a:ext cx="4057615" cy="5245044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172909E-2664-7969-DC86-35A99CB532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1464"/>
          <a:stretch>
            <a:fillRect/>
          </a:stretch>
        </p:blipFill>
        <p:spPr>
          <a:xfrm>
            <a:off x="4072694" y="1476797"/>
            <a:ext cx="4055464" cy="5245044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CE500E-98DC-0C43-E902-D3EAD9A70DF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1642"/>
          <a:stretch>
            <a:fillRect/>
          </a:stretch>
        </p:blipFill>
        <p:spPr>
          <a:xfrm>
            <a:off x="8136535" y="1476797"/>
            <a:ext cx="4055465" cy="5245044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3126038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9177A-5438-E9A3-31FF-D567DB3BE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562D828-1B33-468B-83B8-7F0EA0E261D6}"/>
              </a:ext>
            </a:extLst>
          </p:cNvPr>
          <p:cNvSpPr txBox="1"/>
          <p:nvPr/>
        </p:nvSpPr>
        <p:spPr>
          <a:xfrm>
            <a:off x="792481" y="725577"/>
            <a:ext cx="1060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End consumers also want to preview the </a:t>
            </a:r>
            <a:r>
              <a:rPr lang="en-GB" b="1" dirty="0">
                <a:solidFill>
                  <a:schemeClr val="tx2"/>
                </a:solidFill>
              </a:rPr>
              <a:t>nutritional</a:t>
            </a:r>
            <a:r>
              <a:rPr lang="en-GB" dirty="0">
                <a:solidFill>
                  <a:schemeClr val="tx2"/>
                </a:solidFill>
              </a:rPr>
              <a:t> quality of food and compare it with other.</a:t>
            </a:r>
          </a:p>
        </p:txBody>
      </p:sp>
    </p:spTree>
    <p:extLst>
      <p:ext uri="{BB962C8B-B14F-4D97-AF65-F5344CB8AC3E}">
        <p14:creationId xmlns:p14="http://schemas.microsoft.com/office/powerpoint/2010/main" val="324011421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3D08A-94EC-2D50-B6F5-17E1D9D8F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99CEEC9-B447-AB90-0BA9-5D18A96373BF}"/>
              </a:ext>
            </a:extLst>
          </p:cNvPr>
          <p:cNvSpPr txBox="1"/>
          <p:nvPr/>
        </p:nvSpPr>
        <p:spPr>
          <a:xfrm>
            <a:off x="792479" y="1094909"/>
            <a:ext cx="10607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We have nutrients and some other </a:t>
            </a:r>
            <a:r>
              <a:rPr lang="en-GB" b="1" dirty="0">
                <a:solidFill>
                  <a:srgbClr val="C00000"/>
                </a:solidFill>
              </a:rPr>
              <a:t>metrics</a:t>
            </a:r>
            <a:r>
              <a:rPr lang="en-GB" dirty="0">
                <a:solidFill>
                  <a:srgbClr val="C00000"/>
                </a:solidFill>
              </a:rPr>
              <a:t> for many standardized products. Views: </a:t>
            </a:r>
            <a:r>
              <a:rPr lang="en-GB" b="1" dirty="0">
                <a:solidFill>
                  <a:srgbClr val="C00000"/>
                </a:solidFill>
              </a:rPr>
              <a:t>separate </a:t>
            </a:r>
            <a:r>
              <a:rPr lang="en-GB" dirty="0">
                <a:solidFill>
                  <a:srgbClr val="C00000"/>
                </a:solidFill>
              </a:rPr>
              <a:t>&amp; </a:t>
            </a:r>
            <a:r>
              <a:rPr lang="en-GB" b="1" dirty="0">
                <a:solidFill>
                  <a:srgbClr val="C00000"/>
                </a:solidFill>
              </a:rPr>
              <a:t>comparative</a:t>
            </a:r>
            <a:r>
              <a:rPr lang="en-GB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853F32-3D4C-457E-655C-7D292F81EDA9}"/>
              </a:ext>
            </a:extLst>
          </p:cNvPr>
          <p:cNvSpPr txBox="1"/>
          <p:nvPr/>
        </p:nvSpPr>
        <p:spPr>
          <a:xfrm>
            <a:off x="792481" y="725577"/>
            <a:ext cx="1060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2"/>
                </a:solidFill>
              </a:rPr>
              <a:t>End consumers also want to preview the </a:t>
            </a:r>
            <a:r>
              <a:rPr lang="en-GB" b="1" dirty="0">
                <a:solidFill>
                  <a:schemeClr val="tx2"/>
                </a:solidFill>
              </a:rPr>
              <a:t>nutritional</a:t>
            </a:r>
            <a:r>
              <a:rPr lang="en-GB" dirty="0">
                <a:solidFill>
                  <a:schemeClr val="tx2"/>
                </a:solidFill>
              </a:rPr>
              <a:t> quality of food and compare it with other.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9E34B2-DE67-7E8D-DC1F-A4F2EB216F6E}"/>
              </a:ext>
            </a:extLst>
          </p:cNvPr>
          <p:cNvSpPr txBox="1"/>
          <p:nvPr/>
        </p:nvSpPr>
        <p:spPr>
          <a:xfrm>
            <a:off x="5121439" y="5211698"/>
            <a:ext cx="45985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C00000"/>
                </a:solidFill>
              </a:rPr>
              <a:t>Nutrients</a:t>
            </a:r>
            <a:r>
              <a:rPr lang="en-GB" sz="1600" dirty="0">
                <a:solidFill>
                  <a:srgbClr val="C00000"/>
                </a:solidFill>
              </a:rPr>
              <a:t> from</a:t>
            </a:r>
            <a:r>
              <a:rPr lang="en-GB" sz="1600" b="1" dirty="0">
                <a:solidFill>
                  <a:srgbClr val="C00000"/>
                </a:solidFill>
              </a:rPr>
              <a:t> EuroFIR FoodEXplorer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C00000"/>
                </a:solidFill>
              </a:rPr>
              <a:t>Data from </a:t>
            </a:r>
            <a:r>
              <a:rPr lang="en-GB" sz="1600" b="1" dirty="0">
                <a:solidFill>
                  <a:srgbClr val="C00000"/>
                </a:solidFill>
              </a:rPr>
              <a:t>WP6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rgbClr val="C00000"/>
                </a:solidFill>
              </a:rPr>
              <a:t>HEalth</a:t>
            </a:r>
            <a:r>
              <a:rPr lang="en-GB" sz="1600" dirty="0">
                <a:solidFill>
                  <a:srgbClr val="C00000"/>
                </a:solidFill>
              </a:rPr>
              <a:t> Nutritional Index (</a:t>
            </a:r>
            <a:r>
              <a:rPr lang="en-GB" sz="1600" b="1" dirty="0">
                <a:solidFill>
                  <a:srgbClr val="C00000"/>
                </a:solidFill>
              </a:rPr>
              <a:t>HENI</a:t>
            </a:r>
            <a:r>
              <a:rPr lang="en-GB" sz="1600" dirty="0">
                <a:solidFill>
                  <a:srgbClr val="C00000"/>
                </a:solidFill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 err="1">
                <a:solidFill>
                  <a:srgbClr val="C00000"/>
                </a:solidFill>
              </a:rPr>
              <a:t>GreenHouse</a:t>
            </a:r>
            <a:r>
              <a:rPr lang="en-GB" sz="1600" dirty="0">
                <a:solidFill>
                  <a:srgbClr val="C00000"/>
                </a:solidFill>
              </a:rPr>
              <a:t> Gas (</a:t>
            </a:r>
            <a:r>
              <a:rPr lang="en-GB" sz="1600" b="1" dirty="0">
                <a:solidFill>
                  <a:srgbClr val="C00000"/>
                </a:solidFill>
              </a:rPr>
              <a:t>GHG</a:t>
            </a:r>
            <a:r>
              <a:rPr lang="en-GB" sz="1600" dirty="0">
                <a:solidFill>
                  <a:srgbClr val="C00000"/>
                </a:solidFill>
              </a:rPr>
              <a:t>) emissions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C00000"/>
                </a:solidFill>
              </a:rPr>
              <a:t>Any</a:t>
            </a:r>
            <a:r>
              <a:rPr lang="en-GB" sz="1600" dirty="0">
                <a:solidFill>
                  <a:srgbClr val="C00000"/>
                </a:solidFill>
              </a:rPr>
              <a:t> metric (nutrient, component, or impact) can be </a:t>
            </a:r>
            <a:r>
              <a:rPr lang="en-GB" sz="1600" b="1" dirty="0">
                <a:solidFill>
                  <a:srgbClr val="C00000"/>
                </a:solidFill>
              </a:rPr>
              <a:t>imported</a:t>
            </a:r>
            <a:r>
              <a:rPr lang="en-GB" sz="1600" dirty="0">
                <a:solidFill>
                  <a:srgbClr val="C00000"/>
                </a:solidFill>
              </a:rPr>
              <a:t> and related to product (batch) type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4009CB-112D-24C8-6127-6A61DFD6CAFB}"/>
              </a:ext>
            </a:extLst>
          </p:cNvPr>
          <p:cNvSpPr txBox="1"/>
          <p:nvPr/>
        </p:nvSpPr>
        <p:spPr>
          <a:xfrm>
            <a:off x="5380917" y="4216204"/>
            <a:ext cx="11135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SEPARATE</a:t>
            </a:r>
            <a:endParaRPr lang="en-GB" sz="1600" dirty="0">
              <a:solidFill>
                <a:srgbClr val="C00000"/>
              </a:solidFill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0865C16-B70A-899D-7147-34B2F88A146D}"/>
              </a:ext>
            </a:extLst>
          </p:cNvPr>
          <p:cNvCxnSpPr>
            <a:cxnSpLocks/>
          </p:cNvCxnSpPr>
          <p:nvPr/>
        </p:nvCxnSpPr>
        <p:spPr>
          <a:xfrm flipH="1">
            <a:off x="5079591" y="4554758"/>
            <a:ext cx="129042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B4074EB-D72C-7DE0-97A6-812E390737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1615"/>
          <a:stretch>
            <a:fillRect/>
          </a:stretch>
        </p:blipFill>
        <p:spPr>
          <a:xfrm>
            <a:off x="538168" y="1552881"/>
            <a:ext cx="4485437" cy="5126861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271643-90F9-C9F8-B9DE-46C865834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824" y="1552881"/>
            <a:ext cx="4170303" cy="3588563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8AC3F7-5423-A8B1-766F-77F948CDD98A}"/>
              </a:ext>
            </a:extLst>
          </p:cNvPr>
          <p:cNvSpPr txBox="1"/>
          <p:nvPr/>
        </p:nvSpPr>
        <p:spPr>
          <a:xfrm>
            <a:off x="5909702" y="3177885"/>
            <a:ext cx="14642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COMPARATIVE</a:t>
            </a:r>
            <a:endParaRPr lang="en-GB" sz="1600" dirty="0">
              <a:solidFill>
                <a:srgbClr val="C0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7B75F90-99DA-FA2C-154D-B13DE04CEAF7}"/>
              </a:ext>
            </a:extLst>
          </p:cNvPr>
          <p:cNvCxnSpPr>
            <a:cxnSpLocks/>
          </p:cNvCxnSpPr>
          <p:nvPr/>
        </p:nvCxnSpPr>
        <p:spPr>
          <a:xfrm flipV="1">
            <a:off x="5982791" y="3509618"/>
            <a:ext cx="1562565" cy="6821"/>
          </a:xfrm>
          <a:prstGeom prst="straightConnector1">
            <a:avLst/>
          </a:prstGeom>
          <a:ln w="28575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52263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F0F48-F03C-E8C7-C726-A2F4BDBFF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37FC18F-D97D-5625-8BCE-48DC59F9A234}"/>
              </a:ext>
            </a:extLst>
          </p:cNvPr>
          <p:cNvSpPr txBox="1"/>
          <p:nvPr/>
        </p:nvSpPr>
        <p:spPr>
          <a:xfrm>
            <a:off x="792481" y="725577"/>
            <a:ext cx="1060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You also saw the </a:t>
            </a:r>
            <a:r>
              <a:rPr lang="en-GB" b="1" dirty="0">
                <a:solidFill>
                  <a:srgbClr val="C00000"/>
                </a:solidFill>
              </a:rPr>
              <a:t>HookIT </a:t>
            </a:r>
            <a:r>
              <a:rPr lang="en-GB" dirty="0">
                <a:solidFill>
                  <a:srgbClr val="C00000"/>
                </a:solidFill>
              </a:rPr>
              <a:t>simulation-based problem-solving browser </a:t>
            </a:r>
            <a:r>
              <a:rPr lang="en-GB" b="1" dirty="0">
                <a:solidFill>
                  <a:srgbClr val="C00000"/>
                </a:solidFill>
              </a:rPr>
              <a:t>game </a:t>
            </a:r>
            <a:r>
              <a:rPr lang="en-GB" dirty="0">
                <a:solidFill>
                  <a:srgbClr val="C00000"/>
                </a:solidFill>
              </a:rPr>
              <a:t>for education and promotion.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7DF87B-87C3-3473-2367-6587528CB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5122" y="1166327"/>
            <a:ext cx="4817144" cy="5410209"/>
          </a:xfrm>
          <a:prstGeom prst="rect">
            <a:avLst/>
          </a:prstGeom>
          <a:ln>
            <a:solidFill>
              <a:srgbClr val="C00000"/>
            </a:solidFill>
            <a:prstDash val="lgDash"/>
            <a:extLst>
              <a:ext uri="{C807C97D-BFC1-408E-A445-0C87EB9F89A2}">
                <ask:lineSketchStyleProps xmlns:ask="http://schemas.microsoft.com/office/drawing/2018/sketchyshapes" sd="3747038293">
                  <a:custGeom>
                    <a:avLst/>
                    <a:gdLst>
                      <a:gd name="csX0" fmla="*/ 0 w 4535271"/>
                      <a:gd name="csY0" fmla="*/ 0 h 5093633"/>
                      <a:gd name="csX1" fmla="*/ 693249 w 4535271"/>
                      <a:gd name="csY1" fmla="*/ 0 h 5093633"/>
                      <a:gd name="csX2" fmla="*/ 1205086 w 4535271"/>
                      <a:gd name="csY2" fmla="*/ 0 h 5093633"/>
                      <a:gd name="csX3" fmla="*/ 1716924 w 4535271"/>
                      <a:gd name="csY3" fmla="*/ 0 h 5093633"/>
                      <a:gd name="csX4" fmla="*/ 2319467 w 4535271"/>
                      <a:gd name="csY4" fmla="*/ 0 h 5093633"/>
                      <a:gd name="csX5" fmla="*/ 2922010 w 4535271"/>
                      <a:gd name="csY5" fmla="*/ 0 h 5093633"/>
                      <a:gd name="csX6" fmla="*/ 3615259 w 4535271"/>
                      <a:gd name="csY6" fmla="*/ 0 h 5093633"/>
                      <a:gd name="csX7" fmla="*/ 4535271 w 4535271"/>
                      <a:gd name="csY7" fmla="*/ 0 h 5093633"/>
                      <a:gd name="csX8" fmla="*/ 4535271 w 4535271"/>
                      <a:gd name="csY8" fmla="*/ 585768 h 5093633"/>
                      <a:gd name="csX9" fmla="*/ 4535271 w 4535271"/>
                      <a:gd name="csY9" fmla="*/ 1171536 h 5093633"/>
                      <a:gd name="csX10" fmla="*/ 4535271 w 4535271"/>
                      <a:gd name="csY10" fmla="*/ 1808240 h 5093633"/>
                      <a:gd name="csX11" fmla="*/ 4535271 w 4535271"/>
                      <a:gd name="csY11" fmla="*/ 2444944 h 5093633"/>
                      <a:gd name="csX12" fmla="*/ 4535271 w 4535271"/>
                      <a:gd name="csY12" fmla="*/ 3183521 h 5093633"/>
                      <a:gd name="csX13" fmla="*/ 4535271 w 4535271"/>
                      <a:gd name="csY13" fmla="*/ 3718352 h 5093633"/>
                      <a:gd name="csX14" fmla="*/ 4535271 w 4535271"/>
                      <a:gd name="csY14" fmla="*/ 4355056 h 5093633"/>
                      <a:gd name="csX15" fmla="*/ 4535271 w 4535271"/>
                      <a:gd name="csY15" fmla="*/ 5093633 h 5093633"/>
                      <a:gd name="csX16" fmla="*/ 3978081 w 4535271"/>
                      <a:gd name="csY16" fmla="*/ 5093633 h 5093633"/>
                      <a:gd name="csX17" fmla="*/ 3330185 w 4535271"/>
                      <a:gd name="csY17" fmla="*/ 5093633 h 5093633"/>
                      <a:gd name="csX18" fmla="*/ 2682289 w 4535271"/>
                      <a:gd name="csY18" fmla="*/ 5093633 h 5093633"/>
                      <a:gd name="csX19" fmla="*/ 2125098 w 4535271"/>
                      <a:gd name="csY19" fmla="*/ 5093633 h 5093633"/>
                      <a:gd name="csX20" fmla="*/ 1613261 w 4535271"/>
                      <a:gd name="csY20" fmla="*/ 5093633 h 5093633"/>
                      <a:gd name="csX21" fmla="*/ 874659 w 4535271"/>
                      <a:gd name="csY21" fmla="*/ 5093633 h 5093633"/>
                      <a:gd name="csX22" fmla="*/ 0 w 4535271"/>
                      <a:gd name="csY22" fmla="*/ 5093633 h 5093633"/>
                      <a:gd name="csX23" fmla="*/ 0 w 4535271"/>
                      <a:gd name="csY23" fmla="*/ 4456929 h 5093633"/>
                      <a:gd name="csX24" fmla="*/ 0 w 4535271"/>
                      <a:gd name="csY24" fmla="*/ 3871161 h 5093633"/>
                      <a:gd name="csX25" fmla="*/ 0 w 4535271"/>
                      <a:gd name="csY25" fmla="*/ 3234457 h 5093633"/>
                      <a:gd name="csX26" fmla="*/ 0 w 4535271"/>
                      <a:gd name="csY26" fmla="*/ 2597753 h 5093633"/>
                      <a:gd name="csX27" fmla="*/ 0 w 4535271"/>
                      <a:gd name="csY27" fmla="*/ 1859176 h 5093633"/>
                      <a:gd name="csX28" fmla="*/ 0 w 4535271"/>
                      <a:gd name="csY28" fmla="*/ 1324345 h 5093633"/>
                      <a:gd name="csX29" fmla="*/ 0 w 4535271"/>
                      <a:gd name="csY29" fmla="*/ 789513 h 5093633"/>
                      <a:gd name="csX30" fmla="*/ 0 w 4535271"/>
                      <a:gd name="csY30" fmla="*/ 0 h 509363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</a:cxnLst>
                    <a:rect l="l" t="t" r="r" b="b"/>
                    <a:pathLst>
                      <a:path w="4535271" h="5093633" fill="none" extrusionOk="0">
                        <a:moveTo>
                          <a:pt x="0" y="0"/>
                        </a:moveTo>
                        <a:cubicBezTo>
                          <a:pt x="242840" y="8531"/>
                          <a:pt x="450331" y="-13983"/>
                          <a:pt x="693249" y="0"/>
                        </a:cubicBezTo>
                        <a:cubicBezTo>
                          <a:pt x="936167" y="13983"/>
                          <a:pt x="1002437" y="-5046"/>
                          <a:pt x="1205086" y="0"/>
                        </a:cubicBezTo>
                        <a:cubicBezTo>
                          <a:pt x="1407735" y="5046"/>
                          <a:pt x="1541147" y="11956"/>
                          <a:pt x="1716924" y="0"/>
                        </a:cubicBezTo>
                        <a:cubicBezTo>
                          <a:pt x="1892701" y="-11956"/>
                          <a:pt x="2137120" y="-19907"/>
                          <a:pt x="2319467" y="0"/>
                        </a:cubicBezTo>
                        <a:cubicBezTo>
                          <a:pt x="2501814" y="19907"/>
                          <a:pt x="2739275" y="20987"/>
                          <a:pt x="2922010" y="0"/>
                        </a:cubicBezTo>
                        <a:cubicBezTo>
                          <a:pt x="3104745" y="-20987"/>
                          <a:pt x="3439207" y="-13923"/>
                          <a:pt x="3615259" y="0"/>
                        </a:cubicBezTo>
                        <a:cubicBezTo>
                          <a:pt x="3791311" y="13923"/>
                          <a:pt x="4326272" y="43003"/>
                          <a:pt x="4535271" y="0"/>
                        </a:cubicBezTo>
                        <a:cubicBezTo>
                          <a:pt x="4525974" y="163123"/>
                          <a:pt x="4515228" y="343005"/>
                          <a:pt x="4535271" y="585768"/>
                        </a:cubicBezTo>
                        <a:cubicBezTo>
                          <a:pt x="4555314" y="828531"/>
                          <a:pt x="4525400" y="971549"/>
                          <a:pt x="4535271" y="1171536"/>
                        </a:cubicBezTo>
                        <a:cubicBezTo>
                          <a:pt x="4545142" y="1371523"/>
                          <a:pt x="4557857" y="1551039"/>
                          <a:pt x="4535271" y="1808240"/>
                        </a:cubicBezTo>
                        <a:cubicBezTo>
                          <a:pt x="4512685" y="2065441"/>
                          <a:pt x="4522475" y="2289030"/>
                          <a:pt x="4535271" y="2444944"/>
                        </a:cubicBezTo>
                        <a:cubicBezTo>
                          <a:pt x="4548067" y="2600858"/>
                          <a:pt x="4554757" y="3013058"/>
                          <a:pt x="4535271" y="3183521"/>
                        </a:cubicBezTo>
                        <a:cubicBezTo>
                          <a:pt x="4515785" y="3353984"/>
                          <a:pt x="4549370" y="3578497"/>
                          <a:pt x="4535271" y="3718352"/>
                        </a:cubicBezTo>
                        <a:cubicBezTo>
                          <a:pt x="4521172" y="3858207"/>
                          <a:pt x="4564468" y="4221799"/>
                          <a:pt x="4535271" y="4355056"/>
                        </a:cubicBezTo>
                        <a:cubicBezTo>
                          <a:pt x="4506074" y="4488313"/>
                          <a:pt x="4510357" y="4899824"/>
                          <a:pt x="4535271" y="5093633"/>
                        </a:cubicBezTo>
                        <a:cubicBezTo>
                          <a:pt x="4312496" y="5094878"/>
                          <a:pt x="4183130" y="5070631"/>
                          <a:pt x="3978081" y="5093633"/>
                        </a:cubicBezTo>
                        <a:cubicBezTo>
                          <a:pt x="3773032" y="5116636"/>
                          <a:pt x="3505562" y="5101537"/>
                          <a:pt x="3330185" y="5093633"/>
                        </a:cubicBezTo>
                        <a:cubicBezTo>
                          <a:pt x="3154808" y="5085729"/>
                          <a:pt x="2860564" y="5109036"/>
                          <a:pt x="2682289" y="5093633"/>
                        </a:cubicBezTo>
                        <a:cubicBezTo>
                          <a:pt x="2504014" y="5078230"/>
                          <a:pt x="2290341" y="5092766"/>
                          <a:pt x="2125098" y="5093633"/>
                        </a:cubicBezTo>
                        <a:cubicBezTo>
                          <a:pt x="1959855" y="5094500"/>
                          <a:pt x="1755984" y="5112387"/>
                          <a:pt x="1613261" y="5093633"/>
                        </a:cubicBezTo>
                        <a:cubicBezTo>
                          <a:pt x="1470538" y="5074879"/>
                          <a:pt x="1172727" y="5121023"/>
                          <a:pt x="874659" y="5093633"/>
                        </a:cubicBezTo>
                        <a:cubicBezTo>
                          <a:pt x="576591" y="5066243"/>
                          <a:pt x="193591" y="5071824"/>
                          <a:pt x="0" y="5093633"/>
                        </a:cubicBezTo>
                        <a:cubicBezTo>
                          <a:pt x="22390" y="4950316"/>
                          <a:pt x="-24311" y="4627470"/>
                          <a:pt x="0" y="4456929"/>
                        </a:cubicBezTo>
                        <a:cubicBezTo>
                          <a:pt x="24311" y="4286388"/>
                          <a:pt x="-6905" y="4058848"/>
                          <a:pt x="0" y="3871161"/>
                        </a:cubicBezTo>
                        <a:cubicBezTo>
                          <a:pt x="6905" y="3683474"/>
                          <a:pt x="12668" y="3528344"/>
                          <a:pt x="0" y="3234457"/>
                        </a:cubicBezTo>
                        <a:cubicBezTo>
                          <a:pt x="-12668" y="2940570"/>
                          <a:pt x="-16359" y="2836525"/>
                          <a:pt x="0" y="2597753"/>
                        </a:cubicBezTo>
                        <a:cubicBezTo>
                          <a:pt x="16359" y="2358981"/>
                          <a:pt x="6919" y="2089194"/>
                          <a:pt x="0" y="1859176"/>
                        </a:cubicBezTo>
                        <a:cubicBezTo>
                          <a:pt x="-6919" y="1629158"/>
                          <a:pt x="921" y="1583019"/>
                          <a:pt x="0" y="1324345"/>
                        </a:cubicBezTo>
                        <a:cubicBezTo>
                          <a:pt x="-921" y="1065671"/>
                          <a:pt x="13496" y="905237"/>
                          <a:pt x="0" y="789513"/>
                        </a:cubicBezTo>
                        <a:cubicBezTo>
                          <a:pt x="-13496" y="673789"/>
                          <a:pt x="-39372" y="276742"/>
                          <a:pt x="0" y="0"/>
                        </a:cubicBezTo>
                        <a:close/>
                      </a:path>
                      <a:path w="4535271" h="5093633" stroke="0" extrusionOk="0">
                        <a:moveTo>
                          <a:pt x="0" y="0"/>
                        </a:moveTo>
                        <a:cubicBezTo>
                          <a:pt x="240877" y="-8947"/>
                          <a:pt x="423402" y="12322"/>
                          <a:pt x="738601" y="0"/>
                        </a:cubicBezTo>
                        <a:cubicBezTo>
                          <a:pt x="1053800" y="-12322"/>
                          <a:pt x="1131711" y="29531"/>
                          <a:pt x="1477203" y="0"/>
                        </a:cubicBezTo>
                        <a:cubicBezTo>
                          <a:pt x="1822695" y="-29531"/>
                          <a:pt x="1825915" y="16935"/>
                          <a:pt x="2079746" y="0"/>
                        </a:cubicBezTo>
                        <a:cubicBezTo>
                          <a:pt x="2333577" y="-16935"/>
                          <a:pt x="2556110" y="13811"/>
                          <a:pt x="2727642" y="0"/>
                        </a:cubicBezTo>
                        <a:cubicBezTo>
                          <a:pt x="2899174" y="-13811"/>
                          <a:pt x="3117183" y="9447"/>
                          <a:pt x="3284832" y="0"/>
                        </a:cubicBezTo>
                        <a:cubicBezTo>
                          <a:pt x="3452481" y="-9447"/>
                          <a:pt x="3591224" y="14109"/>
                          <a:pt x="3887375" y="0"/>
                        </a:cubicBezTo>
                        <a:cubicBezTo>
                          <a:pt x="4183526" y="-14109"/>
                          <a:pt x="4314590" y="-23243"/>
                          <a:pt x="4535271" y="0"/>
                        </a:cubicBezTo>
                        <a:cubicBezTo>
                          <a:pt x="4528276" y="185258"/>
                          <a:pt x="4514885" y="383329"/>
                          <a:pt x="4535271" y="636704"/>
                        </a:cubicBezTo>
                        <a:cubicBezTo>
                          <a:pt x="4555657" y="890079"/>
                          <a:pt x="4564153" y="1096468"/>
                          <a:pt x="4535271" y="1222472"/>
                        </a:cubicBezTo>
                        <a:cubicBezTo>
                          <a:pt x="4506389" y="1348476"/>
                          <a:pt x="4528293" y="1568510"/>
                          <a:pt x="4535271" y="1859176"/>
                        </a:cubicBezTo>
                        <a:cubicBezTo>
                          <a:pt x="4542249" y="2149842"/>
                          <a:pt x="4514144" y="2120648"/>
                          <a:pt x="4535271" y="2343071"/>
                        </a:cubicBezTo>
                        <a:cubicBezTo>
                          <a:pt x="4556398" y="2565495"/>
                          <a:pt x="4560025" y="2760969"/>
                          <a:pt x="4535271" y="2928839"/>
                        </a:cubicBezTo>
                        <a:cubicBezTo>
                          <a:pt x="4510517" y="3096709"/>
                          <a:pt x="4550230" y="3335926"/>
                          <a:pt x="4535271" y="3514607"/>
                        </a:cubicBezTo>
                        <a:cubicBezTo>
                          <a:pt x="4520312" y="3693288"/>
                          <a:pt x="4539753" y="3992012"/>
                          <a:pt x="4535271" y="4151311"/>
                        </a:cubicBezTo>
                        <a:cubicBezTo>
                          <a:pt x="4530789" y="4310610"/>
                          <a:pt x="4533616" y="4626896"/>
                          <a:pt x="4535271" y="5093633"/>
                        </a:cubicBezTo>
                        <a:cubicBezTo>
                          <a:pt x="4292990" y="5104662"/>
                          <a:pt x="4102270" y="5117245"/>
                          <a:pt x="3978081" y="5093633"/>
                        </a:cubicBezTo>
                        <a:cubicBezTo>
                          <a:pt x="3853892" y="5070022"/>
                          <a:pt x="3460602" y="5069759"/>
                          <a:pt x="3239479" y="5093633"/>
                        </a:cubicBezTo>
                        <a:cubicBezTo>
                          <a:pt x="3018356" y="5117507"/>
                          <a:pt x="2785081" y="5113688"/>
                          <a:pt x="2591583" y="5093633"/>
                        </a:cubicBezTo>
                        <a:cubicBezTo>
                          <a:pt x="2398085" y="5073578"/>
                          <a:pt x="2162173" y="5063822"/>
                          <a:pt x="1898335" y="5093633"/>
                        </a:cubicBezTo>
                        <a:cubicBezTo>
                          <a:pt x="1634497" y="5123444"/>
                          <a:pt x="1371605" y="5091700"/>
                          <a:pt x="1205086" y="5093633"/>
                        </a:cubicBezTo>
                        <a:cubicBezTo>
                          <a:pt x="1038567" y="5095566"/>
                          <a:pt x="840694" y="5105254"/>
                          <a:pt x="693249" y="5093633"/>
                        </a:cubicBezTo>
                        <a:cubicBezTo>
                          <a:pt x="545804" y="5082012"/>
                          <a:pt x="309209" y="5094756"/>
                          <a:pt x="0" y="5093633"/>
                        </a:cubicBezTo>
                        <a:cubicBezTo>
                          <a:pt x="-16064" y="4861144"/>
                          <a:pt x="4668" y="4631149"/>
                          <a:pt x="0" y="4456929"/>
                        </a:cubicBezTo>
                        <a:cubicBezTo>
                          <a:pt x="-4668" y="4282709"/>
                          <a:pt x="7622" y="4179883"/>
                          <a:pt x="0" y="3922097"/>
                        </a:cubicBezTo>
                        <a:cubicBezTo>
                          <a:pt x="-7622" y="3664311"/>
                          <a:pt x="-24753" y="3536186"/>
                          <a:pt x="0" y="3336330"/>
                        </a:cubicBezTo>
                        <a:cubicBezTo>
                          <a:pt x="24753" y="3136474"/>
                          <a:pt x="11857" y="2913843"/>
                          <a:pt x="0" y="2648689"/>
                        </a:cubicBezTo>
                        <a:cubicBezTo>
                          <a:pt x="-11857" y="2383535"/>
                          <a:pt x="-3477" y="2319242"/>
                          <a:pt x="0" y="2164794"/>
                        </a:cubicBezTo>
                        <a:cubicBezTo>
                          <a:pt x="3477" y="2010346"/>
                          <a:pt x="-28724" y="1831713"/>
                          <a:pt x="0" y="1528090"/>
                        </a:cubicBezTo>
                        <a:cubicBezTo>
                          <a:pt x="28724" y="1224467"/>
                          <a:pt x="-9087" y="1083198"/>
                          <a:pt x="0" y="789513"/>
                        </a:cubicBezTo>
                        <a:cubicBezTo>
                          <a:pt x="9087" y="495828"/>
                          <a:pt x="-10609" y="21123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AAFEE0-194D-F644-E385-E78DAF16E3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735" y="4028523"/>
            <a:ext cx="5464412" cy="2548013"/>
          </a:xfrm>
          <a:prstGeom prst="rect">
            <a:avLst/>
          </a:prstGeom>
          <a:ln>
            <a:solidFill>
              <a:srgbClr val="C00000"/>
            </a:solidFill>
            <a:prstDash val="lgDash"/>
            <a:extLst>
              <a:ext uri="{C807C97D-BFC1-408E-A445-0C87EB9F89A2}">
                <ask:lineSketchStyleProps xmlns:ask="http://schemas.microsoft.com/office/drawing/2018/sketchyshapes" sd="2232865509">
                  <a:custGeom>
                    <a:avLst/>
                    <a:gdLst>
                      <a:gd name="csX0" fmla="*/ 0 w 5011349"/>
                      <a:gd name="csY0" fmla="*/ 0 h 2336753"/>
                      <a:gd name="csX1" fmla="*/ 676532 w 5011349"/>
                      <a:gd name="csY1" fmla="*/ 0 h 2336753"/>
                      <a:gd name="csX2" fmla="*/ 1403178 w 5011349"/>
                      <a:gd name="csY2" fmla="*/ 0 h 2336753"/>
                      <a:gd name="csX3" fmla="*/ 2079710 w 5011349"/>
                      <a:gd name="csY3" fmla="*/ 0 h 2336753"/>
                      <a:gd name="csX4" fmla="*/ 2555788 w 5011349"/>
                      <a:gd name="csY4" fmla="*/ 0 h 2336753"/>
                      <a:gd name="csX5" fmla="*/ 3132093 w 5011349"/>
                      <a:gd name="csY5" fmla="*/ 0 h 2336753"/>
                      <a:gd name="csX6" fmla="*/ 3758512 w 5011349"/>
                      <a:gd name="csY6" fmla="*/ 0 h 2336753"/>
                      <a:gd name="csX7" fmla="*/ 4284703 w 5011349"/>
                      <a:gd name="csY7" fmla="*/ 0 h 2336753"/>
                      <a:gd name="csX8" fmla="*/ 5011349 w 5011349"/>
                      <a:gd name="csY8" fmla="*/ 0 h 2336753"/>
                      <a:gd name="csX9" fmla="*/ 5011349 w 5011349"/>
                      <a:gd name="csY9" fmla="*/ 560821 h 2336753"/>
                      <a:gd name="csX10" fmla="*/ 5011349 w 5011349"/>
                      <a:gd name="csY10" fmla="*/ 1098274 h 2336753"/>
                      <a:gd name="csX11" fmla="*/ 5011349 w 5011349"/>
                      <a:gd name="csY11" fmla="*/ 1612360 h 2336753"/>
                      <a:gd name="csX12" fmla="*/ 5011349 w 5011349"/>
                      <a:gd name="csY12" fmla="*/ 2336753 h 2336753"/>
                      <a:gd name="csX13" fmla="*/ 4284703 w 5011349"/>
                      <a:gd name="csY13" fmla="*/ 2336753 h 2336753"/>
                      <a:gd name="csX14" fmla="*/ 3708398 w 5011349"/>
                      <a:gd name="csY14" fmla="*/ 2336753 h 2336753"/>
                      <a:gd name="csX15" fmla="*/ 3132093 w 5011349"/>
                      <a:gd name="csY15" fmla="*/ 2336753 h 2336753"/>
                      <a:gd name="csX16" fmla="*/ 2455561 w 5011349"/>
                      <a:gd name="csY16" fmla="*/ 2336753 h 2336753"/>
                      <a:gd name="csX17" fmla="*/ 1728915 w 5011349"/>
                      <a:gd name="csY17" fmla="*/ 2336753 h 2336753"/>
                      <a:gd name="csX18" fmla="*/ 1202724 w 5011349"/>
                      <a:gd name="csY18" fmla="*/ 2336753 h 2336753"/>
                      <a:gd name="csX19" fmla="*/ 726646 w 5011349"/>
                      <a:gd name="csY19" fmla="*/ 2336753 h 2336753"/>
                      <a:gd name="csX20" fmla="*/ 0 w 5011349"/>
                      <a:gd name="csY20" fmla="*/ 2336753 h 2336753"/>
                      <a:gd name="csX21" fmla="*/ 0 w 5011349"/>
                      <a:gd name="csY21" fmla="*/ 1775932 h 2336753"/>
                      <a:gd name="csX22" fmla="*/ 0 w 5011349"/>
                      <a:gd name="csY22" fmla="*/ 1168377 h 2336753"/>
                      <a:gd name="csX23" fmla="*/ 0 w 5011349"/>
                      <a:gd name="csY23" fmla="*/ 560821 h 2336753"/>
                      <a:gd name="csX24" fmla="*/ 0 w 5011349"/>
                      <a:gd name="csY24" fmla="*/ 0 h 233675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</a:cxnLst>
                    <a:rect l="l" t="t" r="r" b="b"/>
                    <a:pathLst>
                      <a:path w="5011349" h="2336753" fill="none" extrusionOk="0">
                        <a:moveTo>
                          <a:pt x="0" y="0"/>
                        </a:moveTo>
                        <a:cubicBezTo>
                          <a:pt x="226513" y="-9847"/>
                          <a:pt x="364249" y="-4412"/>
                          <a:pt x="676532" y="0"/>
                        </a:cubicBezTo>
                        <a:cubicBezTo>
                          <a:pt x="988815" y="4412"/>
                          <a:pt x="1167812" y="-4153"/>
                          <a:pt x="1403178" y="0"/>
                        </a:cubicBezTo>
                        <a:cubicBezTo>
                          <a:pt x="1638544" y="4153"/>
                          <a:pt x="1912179" y="-20747"/>
                          <a:pt x="2079710" y="0"/>
                        </a:cubicBezTo>
                        <a:cubicBezTo>
                          <a:pt x="2247241" y="20747"/>
                          <a:pt x="2364423" y="-11406"/>
                          <a:pt x="2555788" y="0"/>
                        </a:cubicBezTo>
                        <a:cubicBezTo>
                          <a:pt x="2747153" y="11406"/>
                          <a:pt x="2982977" y="-7965"/>
                          <a:pt x="3132093" y="0"/>
                        </a:cubicBezTo>
                        <a:cubicBezTo>
                          <a:pt x="3281210" y="7965"/>
                          <a:pt x="3475543" y="12811"/>
                          <a:pt x="3758512" y="0"/>
                        </a:cubicBezTo>
                        <a:cubicBezTo>
                          <a:pt x="4041481" y="-12811"/>
                          <a:pt x="4166778" y="-18322"/>
                          <a:pt x="4284703" y="0"/>
                        </a:cubicBezTo>
                        <a:cubicBezTo>
                          <a:pt x="4402628" y="18322"/>
                          <a:pt x="4864391" y="25774"/>
                          <a:pt x="5011349" y="0"/>
                        </a:cubicBezTo>
                        <a:cubicBezTo>
                          <a:pt x="5016671" y="211600"/>
                          <a:pt x="4986556" y="426922"/>
                          <a:pt x="5011349" y="560821"/>
                        </a:cubicBezTo>
                        <a:cubicBezTo>
                          <a:pt x="5036142" y="694720"/>
                          <a:pt x="5026349" y="913151"/>
                          <a:pt x="5011349" y="1098274"/>
                        </a:cubicBezTo>
                        <a:cubicBezTo>
                          <a:pt x="4996349" y="1283397"/>
                          <a:pt x="5028235" y="1412970"/>
                          <a:pt x="5011349" y="1612360"/>
                        </a:cubicBezTo>
                        <a:cubicBezTo>
                          <a:pt x="4994463" y="1811750"/>
                          <a:pt x="4975947" y="2080548"/>
                          <a:pt x="5011349" y="2336753"/>
                        </a:cubicBezTo>
                        <a:cubicBezTo>
                          <a:pt x="4794294" y="2324170"/>
                          <a:pt x="4580213" y="2306995"/>
                          <a:pt x="4284703" y="2336753"/>
                        </a:cubicBezTo>
                        <a:cubicBezTo>
                          <a:pt x="3989193" y="2366511"/>
                          <a:pt x="3883627" y="2352187"/>
                          <a:pt x="3708398" y="2336753"/>
                        </a:cubicBezTo>
                        <a:cubicBezTo>
                          <a:pt x="3533169" y="2321319"/>
                          <a:pt x="3259693" y="2329827"/>
                          <a:pt x="3132093" y="2336753"/>
                        </a:cubicBezTo>
                        <a:cubicBezTo>
                          <a:pt x="3004494" y="2343679"/>
                          <a:pt x="2695028" y="2332735"/>
                          <a:pt x="2455561" y="2336753"/>
                        </a:cubicBezTo>
                        <a:cubicBezTo>
                          <a:pt x="2216094" y="2340771"/>
                          <a:pt x="1934624" y="2315612"/>
                          <a:pt x="1728915" y="2336753"/>
                        </a:cubicBezTo>
                        <a:cubicBezTo>
                          <a:pt x="1523206" y="2357894"/>
                          <a:pt x="1333955" y="2361634"/>
                          <a:pt x="1202724" y="2336753"/>
                        </a:cubicBezTo>
                        <a:cubicBezTo>
                          <a:pt x="1071493" y="2311872"/>
                          <a:pt x="879262" y="2339957"/>
                          <a:pt x="726646" y="2336753"/>
                        </a:cubicBezTo>
                        <a:cubicBezTo>
                          <a:pt x="574030" y="2333549"/>
                          <a:pt x="354025" y="2354924"/>
                          <a:pt x="0" y="2336753"/>
                        </a:cubicBezTo>
                        <a:cubicBezTo>
                          <a:pt x="23639" y="2190261"/>
                          <a:pt x="-9268" y="1993497"/>
                          <a:pt x="0" y="1775932"/>
                        </a:cubicBezTo>
                        <a:cubicBezTo>
                          <a:pt x="9268" y="1558367"/>
                          <a:pt x="28327" y="1310836"/>
                          <a:pt x="0" y="1168377"/>
                        </a:cubicBezTo>
                        <a:cubicBezTo>
                          <a:pt x="-28327" y="1025919"/>
                          <a:pt x="-8230" y="838181"/>
                          <a:pt x="0" y="560821"/>
                        </a:cubicBezTo>
                        <a:cubicBezTo>
                          <a:pt x="8230" y="283461"/>
                          <a:pt x="-10545" y="268064"/>
                          <a:pt x="0" y="0"/>
                        </a:cubicBezTo>
                        <a:close/>
                      </a:path>
                      <a:path w="5011349" h="2336753" stroke="0" extrusionOk="0">
                        <a:moveTo>
                          <a:pt x="0" y="0"/>
                        </a:moveTo>
                        <a:cubicBezTo>
                          <a:pt x="145195" y="3168"/>
                          <a:pt x="311402" y="3074"/>
                          <a:pt x="476078" y="0"/>
                        </a:cubicBezTo>
                        <a:cubicBezTo>
                          <a:pt x="640754" y="-3074"/>
                          <a:pt x="841235" y="-7340"/>
                          <a:pt x="1102497" y="0"/>
                        </a:cubicBezTo>
                        <a:cubicBezTo>
                          <a:pt x="1363759" y="7340"/>
                          <a:pt x="1580587" y="32650"/>
                          <a:pt x="1779029" y="0"/>
                        </a:cubicBezTo>
                        <a:cubicBezTo>
                          <a:pt x="1977471" y="-32650"/>
                          <a:pt x="2220772" y="6701"/>
                          <a:pt x="2455561" y="0"/>
                        </a:cubicBezTo>
                        <a:cubicBezTo>
                          <a:pt x="2690350" y="-6701"/>
                          <a:pt x="2925898" y="-11639"/>
                          <a:pt x="3182207" y="0"/>
                        </a:cubicBezTo>
                        <a:cubicBezTo>
                          <a:pt x="3438516" y="11639"/>
                          <a:pt x="3600237" y="6222"/>
                          <a:pt x="3708398" y="0"/>
                        </a:cubicBezTo>
                        <a:cubicBezTo>
                          <a:pt x="3816559" y="-6222"/>
                          <a:pt x="4106935" y="-16790"/>
                          <a:pt x="4334817" y="0"/>
                        </a:cubicBezTo>
                        <a:cubicBezTo>
                          <a:pt x="4562699" y="16790"/>
                          <a:pt x="4869780" y="5735"/>
                          <a:pt x="5011349" y="0"/>
                        </a:cubicBezTo>
                        <a:cubicBezTo>
                          <a:pt x="5010618" y="150162"/>
                          <a:pt x="5014841" y="363868"/>
                          <a:pt x="5011349" y="630923"/>
                        </a:cubicBezTo>
                        <a:cubicBezTo>
                          <a:pt x="5007857" y="897978"/>
                          <a:pt x="4985515" y="1027715"/>
                          <a:pt x="5011349" y="1215112"/>
                        </a:cubicBezTo>
                        <a:cubicBezTo>
                          <a:pt x="5037183" y="1402509"/>
                          <a:pt x="5016464" y="1542036"/>
                          <a:pt x="5011349" y="1752565"/>
                        </a:cubicBezTo>
                        <a:cubicBezTo>
                          <a:pt x="5006234" y="1963094"/>
                          <a:pt x="5015231" y="2081505"/>
                          <a:pt x="5011349" y="2336753"/>
                        </a:cubicBezTo>
                        <a:cubicBezTo>
                          <a:pt x="4764188" y="2312178"/>
                          <a:pt x="4629408" y="2311885"/>
                          <a:pt x="4485157" y="2336753"/>
                        </a:cubicBezTo>
                        <a:cubicBezTo>
                          <a:pt x="4340906" y="2361621"/>
                          <a:pt x="3953171" y="2357647"/>
                          <a:pt x="3758512" y="2336753"/>
                        </a:cubicBezTo>
                        <a:cubicBezTo>
                          <a:pt x="3563853" y="2315859"/>
                          <a:pt x="3388695" y="2332789"/>
                          <a:pt x="3282434" y="2336753"/>
                        </a:cubicBezTo>
                        <a:cubicBezTo>
                          <a:pt x="3176173" y="2340717"/>
                          <a:pt x="2908629" y="2350482"/>
                          <a:pt x="2706128" y="2336753"/>
                        </a:cubicBezTo>
                        <a:cubicBezTo>
                          <a:pt x="2503627" y="2323024"/>
                          <a:pt x="2285608" y="2357828"/>
                          <a:pt x="2179937" y="2336753"/>
                        </a:cubicBezTo>
                        <a:cubicBezTo>
                          <a:pt x="2074266" y="2315678"/>
                          <a:pt x="1772618" y="2329607"/>
                          <a:pt x="1503405" y="2336753"/>
                        </a:cubicBezTo>
                        <a:cubicBezTo>
                          <a:pt x="1234192" y="2343899"/>
                          <a:pt x="1022215" y="2317624"/>
                          <a:pt x="776759" y="2336753"/>
                        </a:cubicBezTo>
                        <a:cubicBezTo>
                          <a:pt x="531303" y="2355882"/>
                          <a:pt x="310551" y="2370065"/>
                          <a:pt x="0" y="2336753"/>
                        </a:cubicBezTo>
                        <a:cubicBezTo>
                          <a:pt x="-16126" y="2140930"/>
                          <a:pt x="17655" y="1948776"/>
                          <a:pt x="0" y="1705830"/>
                        </a:cubicBezTo>
                        <a:cubicBezTo>
                          <a:pt x="-17655" y="1462884"/>
                          <a:pt x="-8175" y="1324473"/>
                          <a:pt x="0" y="1191744"/>
                        </a:cubicBezTo>
                        <a:cubicBezTo>
                          <a:pt x="8175" y="1059015"/>
                          <a:pt x="-12483" y="750949"/>
                          <a:pt x="0" y="630923"/>
                        </a:cubicBezTo>
                        <a:cubicBezTo>
                          <a:pt x="12483" y="510897"/>
                          <a:pt x="-3420" y="28257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0AD5947-5686-EEFB-433F-CAF834D17CE6}"/>
              </a:ext>
            </a:extLst>
          </p:cNvPr>
          <p:cNvSpPr txBox="1"/>
          <p:nvPr/>
        </p:nvSpPr>
        <p:spPr>
          <a:xfrm>
            <a:off x="775620" y="1407554"/>
            <a:ext cx="56926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C00000"/>
                </a:solidFill>
              </a:rPr>
              <a:t>Players diagnose and fix problems in simplified value chain.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C00000"/>
                </a:solidFill>
              </a:rPr>
              <a:t>Integrated with platform: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C00000"/>
                </a:solidFill>
              </a:rPr>
              <a:t>Same data interpretation logic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C00000"/>
                </a:solidFill>
              </a:rPr>
              <a:t>Dynamic import of quiz questions and answers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C00000"/>
                </a:solidFill>
              </a:rPr>
              <a:t>Generated quiz questions from metrics (nutrients, HENI, GHG, etc.)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C00000"/>
                </a:solidFill>
              </a:rPr>
              <a:t>Stored leaderboard, player statistics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C00000"/>
                </a:solidFill>
              </a:rPr>
              <a:t>Data driven game configuration, declarative logic.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C00000"/>
                </a:solidFill>
              </a:rPr>
              <a:t>Installable as a Progressive Web App on mobile and desktop.</a:t>
            </a:r>
          </a:p>
        </p:txBody>
      </p:sp>
    </p:spTree>
    <p:extLst>
      <p:ext uri="{BB962C8B-B14F-4D97-AF65-F5344CB8AC3E}">
        <p14:creationId xmlns:p14="http://schemas.microsoft.com/office/powerpoint/2010/main" val="364496694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4285633-8C77-0E36-D97E-2BC1FDAB305D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4AC13B-D5D5-7206-7676-2E68DCF506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auto">
          <a:xfrm>
            <a:off x="0" y="2588892"/>
            <a:ext cx="12192000" cy="587375"/>
          </a:xfrm>
        </p:spPr>
        <p:txBody>
          <a:bodyPr/>
          <a:lstStyle/>
          <a:p>
            <a:pPr algn="ctr">
              <a:spcBef>
                <a:spcPts val="0"/>
              </a:spcBef>
              <a:buFontTx/>
              <a:defRPr/>
            </a:pPr>
            <a:r>
              <a:rPr lang="en-GB" dirty="0"/>
              <a:t>Thank you for your attention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98048C-857A-A8B7-39B5-BD166A952F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auto">
          <a:xfrm>
            <a:off x="0" y="3313154"/>
            <a:ext cx="12191999" cy="587374"/>
          </a:xfrm>
        </p:spPr>
        <p:txBody>
          <a:bodyPr/>
          <a:lstStyle/>
          <a:p>
            <a:pPr algn="ctr">
              <a:defRPr/>
            </a:pPr>
            <a:r>
              <a:rPr lang="en-GB" sz="2800" dirty="0"/>
              <a:t>Any questions?</a:t>
            </a:r>
          </a:p>
        </p:txBody>
      </p:sp>
      <p:pic>
        <p:nvPicPr>
          <p:cNvPr id="18" name="Picture 17" descr="Eriac">
            <a:extLst>
              <a:ext uri="{FF2B5EF4-FFF2-40B4-BE49-F238E27FC236}">
                <a16:creationId xmlns:a16="http://schemas.microsoft.com/office/drawing/2014/main" id="{C2BCC472-16E5-FE86-361B-B2A267BEE6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404" b="14433"/>
          <a:stretch>
            <a:fillRect/>
          </a:stretch>
        </p:blipFill>
        <p:spPr>
          <a:xfrm>
            <a:off x="4512089" y="5864643"/>
            <a:ext cx="3167819" cy="914400"/>
          </a:xfrm>
          <a:prstGeom prst="rect">
            <a:avLst/>
          </a:prstGeom>
        </p:spPr>
      </p:pic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36085B62-B8B8-9EC1-F917-8FF5D5C34A39}"/>
              </a:ext>
            </a:extLst>
          </p:cNvPr>
          <p:cNvSpPr txBox="1">
            <a:spLocks/>
          </p:cNvSpPr>
          <p:nvPr/>
        </p:nvSpPr>
        <p:spPr bwMode="auto">
          <a:xfrm>
            <a:off x="9174481" y="6321843"/>
            <a:ext cx="2479040" cy="312059"/>
          </a:xfrm>
          <a:prstGeom prst="rect">
            <a:avLst/>
          </a:prstGeom>
        </p:spPr>
        <p:txBody>
          <a:bodyPr/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lang="en-US" sz="2000" b="1" i="0" u="none" strike="noStrike">
                <a:solidFill>
                  <a:schemeClr val="bg2"/>
                </a:solidFill>
                <a:latin typeface="Montserrat SemiBold"/>
                <a:ea typeface="+mn-ea"/>
                <a:cs typeface="+mn-c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400">
                <a:solidFill>
                  <a:schemeClr val="tx1"/>
                </a:solidFill>
                <a:latin typeface="Montserrat"/>
                <a:ea typeface="+mn-ea"/>
                <a:cs typeface="+mn-c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Montserrat"/>
                <a:ea typeface="+mn-ea"/>
                <a:cs typeface="+mn-c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Montserrat"/>
                <a:ea typeface="+mn-ea"/>
                <a:cs typeface="+mn-c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lang="en-GB" sz="1800">
                <a:solidFill>
                  <a:schemeClr val="tx1"/>
                </a:solidFill>
                <a:latin typeface="Montserra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Light" panose="00000400000000000000" pitchFamily="2" charset="0"/>
              </a:rPr>
              <a:t>© 2022 by FishEUTrust</a:t>
            </a:r>
          </a:p>
        </p:txBody>
      </p:sp>
      <p:pic>
        <p:nvPicPr>
          <p:cNvPr id="21" name="Рисунок 12">
            <a:extLst>
              <a:ext uri="{FF2B5EF4-FFF2-40B4-BE49-F238E27FC236}">
                <a16:creationId xmlns:a16="http://schemas.microsoft.com/office/drawing/2014/main" id="{EE8DF73D-B595-4356-4E39-3CCE48805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685854" y="164954"/>
            <a:ext cx="2820279" cy="173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663729"/>
      </p:ext>
    </p:extLst>
  </p:cSld>
  <p:clrMapOvr>
    <a:masterClrMapping/>
  </p:clrMapOvr>
</p:sld>
</file>

<file path=ppt/theme/theme1.xml><?xml version="1.0" encoding="utf-8"?>
<a:theme xmlns:a="http://schemas.openxmlformats.org/drawingml/2006/main" name="FUT Slides">
  <a:themeElements>
    <a:clrScheme name="Пользовательские 1">
      <a:dk1>
        <a:srgbClr val="000000"/>
      </a:dk1>
      <a:lt1>
        <a:srgbClr val="FFFFFF"/>
      </a:lt1>
      <a:dk2>
        <a:srgbClr val="44546A"/>
      </a:dk2>
      <a:lt2>
        <a:srgbClr val="87ACBB"/>
      </a:lt2>
      <a:accent1>
        <a:srgbClr val="005160"/>
      </a:accent1>
      <a:accent2>
        <a:srgbClr val="016395"/>
      </a:accent2>
      <a:accent3>
        <a:srgbClr val="368051"/>
      </a:accent3>
      <a:accent4>
        <a:srgbClr val="55A941"/>
      </a:accent4>
      <a:accent5>
        <a:srgbClr val="D4E3D8"/>
      </a:accent5>
      <a:accent6>
        <a:srgbClr val="E1EAE6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4521</TotalTime>
  <Words>4031</Words>
  <Application>Microsoft Office PowerPoint</Application>
  <PresentationFormat>Widescreen</PresentationFormat>
  <Paragraphs>314</Paragraphs>
  <Slides>73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80" baseType="lpstr">
      <vt:lpstr>Aptos</vt:lpstr>
      <vt:lpstr>Arial</vt:lpstr>
      <vt:lpstr>Consolas</vt:lpstr>
      <vt:lpstr>Montserrat</vt:lpstr>
      <vt:lpstr>Montserrat Light</vt:lpstr>
      <vt:lpstr>Montserrat SemiBold</vt:lpstr>
      <vt:lpstr>FUT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FishEUTrust WP7 - final review</dc:title>
  <dc:subject/>
  <dc:creator>Microsoft Office User</dc:creator>
  <cp:keywords/>
  <dc:description/>
  <cp:lastModifiedBy>Nikola Vojičić</cp:lastModifiedBy>
  <cp:revision>921</cp:revision>
  <dcterms:created xsi:type="dcterms:W3CDTF">2022-09-02T17:24:26Z</dcterms:created>
  <dcterms:modified xsi:type="dcterms:W3CDTF">2026-10-04T14:09:05Z</dcterms:modified>
  <cp:category/>
  <dc:identifier/>
  <cp:contentStatus/>
  <dc:language/>
</cp:coreProperties>
</file>